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470" r:id="rId5"/>
    <p:sldId id="260" r:id="rId6"/>
    <p:sldId id="491" r:id="rId7"/>
    <p:sldId id="262" r:id="rId8"/>
    <p:sldId id="267" r:id="rId9"/>
    <p:sldId id="511" r:id="rId10"/>
    <p:sldId id="512" r:id="rId11"/>
    <p:sldId id="278" r:id="rId12"/>
    <p:sldId id="489"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p15:clr>
            <a:srgbClr val="A4A3A4"/>
          </p15:clr>
        </p15:guide>
        <p15:guide id="2" pos="38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8E47"/>
    <a:srgbClr val="AF7733"/>
    <a:srgbClr val="DFBC91"/>
    <a:srgbClr val="D19F62"/>
    <a:srgbClr val="E8D0B2"/>
    <a:srgbClr val="D79613"/>
    <a:srgbClr val="F0BF5A"/>
    <a:srgbClr val="BA6630"/>
    <a:srgbClr val="D995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67" autoAdjust="0"/>
    <p:restoredTop sz="94660"/>
  </p:normalViewPr>
  <p:slideViewPr>
    <p:cSldViewPr snapToGrid="0">
      <p:cViewPr varScale="1">
        <p:scale>
          <a:sx n="85" d="100"/>
          <a:sy n="85" d="100"/>
        </p:scale>
        <p:origin x="566" y="48"/>
      </p:cViewPr>
      <p:guideLst>
        <p:guide orient="horz" pos="2168"/>
        <p:guide pos="3854"/>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D3AAB-5E39-934C-8E47-C2E39AFF237F}" type="datetimeFigureOut">
              <a:rPr lang="zh-CN" altLang="en-US"/>
              <a:pPr/>
              <a:t>2024-9-26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0ED1E-3C01-CE4A-B0B0-D973CE3B819B}" type="slidenum">
              <a:rPr/>
              <a:pPr/>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32134C-349C-A12B-B30D-E2543E838E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文本框 8"/>
          <p:cNvSpPr txBox="1"/>
          <p:nvPr userDrawn="1"/>
        </p:nvSpPr>
        <p:spPr>
          <a:xfrm>
            <a:off x="202348" y="157202"/>
            <a:ext cx="471604" cy="369332"/>
          </a:xfrm>
          <a:prstGeom prst="rect">
            <a:avLst/>
          </a:prstGeom>
          <a:noFill/>
        </p:spPr>
        <p:txBody>
          <a:bodyPr wrap="none" rtlCol="0">
            <a:spAutoFit/>
          </a:bodyPr>
          <a:lstStyle/>
          <a:p>
            <a:pPr algn="ctr"/>
            <a:fld id="{F9ACD8C4-8A4B-E047-B2AD-2EA00B1B5515}" type="slidenum">
              <a:rPr kumimoji="1" lang="zh-CN" altLang="en-US" b="1" i="0">
                <a:solidFill>
                  <a:schemeClr val="bg1"/>
                </a:solidFill>
                <a:latin typeface="Source Han Sans CN Bold" panose="020B0500000000000000" pitchFamily="34" charset="-128"/>
                <a:ea typeface="Source Han Sans CN Bold" panose="020B0500000000000000" pitchFamily="34" charset="-128"/>
              </a:rPr>
              <a:pPr algn="ctr"/>
              <a:t>‹#›</a:t>
            </a:fld>
            <a:endParaRPr kumimoji="1" lang="zh-CN" altLang="en-US" b="1" i="0">
              <a:solidFill>
                <a:schemeClr val="bg1"/>
              </a:solidFill>
              <a:latin typeface="Source Han Sans CN Bold" panose="020B0500000000000000" pitchFamily="34" charset="-128"/>
              <a:ea typeface="Source Han Sans CN Bold" panose="020B0500000000000000"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tags" Target="../tags/tag3.xml"/><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8.png"/><Relationship Id="rId5" Type="http://schemas.openxmlformats.org/officeDocument/2006/relationships/tags" Target="../tags/tag5.xml"/><Relationship Id="rId10" Type="http://schemas.openxmlformats.org/officeDocument/2006/relationships/image" Target="../media/image27.png"/><Relationship Id="rId4" Type="http://schemas.openxmlformats.org/officeDocument/2006/relationships/tags" Target="../tags/tag4.xml"/><Relationship Id="rId9" Type="http://schemas.openxmlformats.org/officeDocument/2006/relationships/image" Target="../media/image26.png"/><Relationship Id="rId1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tDnDiag">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3" name="矩形 2"/>
          <p:cNvSpPr/>
          <p:nvPr/>
        </p:nvSpPr>
        <p:spPr>
          <a:xfrm>
            <a:off x="801609" y="838200"/>
            <a:ext cx="10485502" cy="5181600"/>
          </a:xfrm>
          <a:prstGeom prst="rect">
            <a:avLst/>
          </a:prstGeom>
          <a:blipFill>
            <a:blip r:embed="rId2" cstate="screen">
              <a:extLst>
                <a:ext uri="{BEBA8EAE-BF5A-486C-A8C5-ECC9F3942E4B}">
                  <a14:imgProps xmlns:a14="http://schemas.microsoft.com/office/drawing/2010/main">
                    <a14:imgLayer r:embed="rId3">
                      <a14:imgEffect>
                        <a14:saturation sat="0"/>
                      </a14:imgEffect>
                    </a14:imgLayer>
                  </a14:imgProps>
                </a:ext>
              </a:extLst>
            </a:blip>
            <a:stretch>
              <a:fillRect/>
            </a:stretch>
          </a:blipFill>
          <a:ln>
            <a:noFill/>
          </a:ln>
          <a:effectLst>
            <a:outerShdw blurRad="1016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0" y="1"/>
            <a:ext cx="12075795" cy="60198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文本框 5"/>
          <p:cNvSpPr txBox="1"/>
          <p:nvPr/>
        </p:nvSpPr>
        <p:spPr>
          <a:xfrm>
            <a:off x="703580" y="2365375"/>
            <a:ext cx="6280785" cy="706755"/>
          </a:xfrm>
          <a:prstGeom prst="rect">
            <a:avLst/>
          </a:prstGeom>
          <a:noFill/>
        </p:spPr>
        <p:txBody>
          <a:bodyPr wrap="square" rtlCol="0">
            <a:spAutoFit/>
          </a:bodyPr>
          <a:lstStyle/>
          <a:p>
            <a:pPr algn="l"/>
            <a:r>
              <a:rPr kumimoji="1" lang="en-US" altLang="en-GB" sz="2000" b="1">
                <a:solidFill>
                  <a:schemeClr val="accent1"/>
                </a:solidFill>
                <a:latin typeface="Verdana" panose="020B0604030504040204" charset="0"/>
                <a:ea typeface="Source Han Sans CN Regular" panose="020B0500000000000000" pitchFamily="34" charset="-128"/>
                <a:cs typeface="Verdana" panose="020B0604030504040204" charset="0"/>
              </a:rPr>
              <a:t>Professional Microfocus X-ray </a:t>
            </a:r>
          </a:p>
          <a:p>
            <a:pPr algn="l"/>
            <a:r>
              <a:rPr kumimoji="1" lang="en-US" altLang="en-GB" sz="2000" b="1">
                <a:solidFill>
                  <a:schemeClr val="accent1"/>
                </a:solidFill>
                <a:latin typeface="Verdana" panose="020B0604030504040204" charset="0"/>
                <a:ea typeface="Source Han Sans CN Regular" panose="020B0500000000000000" pitchFamily="34" charset="-128"/>
                <a:cs typeface="Verdana" panose="020B0604030504040204" charset="0"/>
              </a:rPr>
              <a:t>Inspection System for Electronics</a:t>
            </a:r>
          </a:p>
        </p:txBody>
      </p:sp>
      <p:sp>
        <p:nvSpPr>
          <p:cNvPr id="2" name="矩形 1"/>
          <p:cNvSpPr/>
          <p:nvPr/>
        </p:nvSpPr>
        <p:spPr>
          <a:xfrm>
            <a:off x="0" y="4097020"/>
            <a:ext cx="12192000" cy="2760980"/>
          </a:xfrm>
          <a:prstGeom prst="rect">
            <a:avLst/>
          </a:pr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文本框 19"/>
          <p:cNvSpPr txBox="1"/>
          <p:nvPr/>
        </p:nvSpPr>
        <p:spPr>
          <a:xfrm>
            <a:off x="-45288" y="5865701"/>
            <a:ext cx="6742551" cy="1107996"/>
          </a:xfrm>
          <a:prstGeom prst="rect">
            <a:avLst/>
          </a:prstGeom>
          <a:noFill/>
        </p:spPr>
        <p:txBody>
          <a:bodyPr wrap="none" rtlCol="0">
            <a:spAutoFit/>
          </a:bodyPr>
          <a:lstStyle/>
          <a:p>
            <a:r>
              <a:rPr kumimoji="1" lang="en-US" altLang="zh-CN" sz="6600" b="1">
                <a:solidFill>
                  <a:schemeClr val="bg1">
                    <a:alpha val="10000"/>
                  </a:schemeClr>
                </a:solidFill>
                <a:latin typeface="Source Han Sans CN Bold" panose="020B0500000000000000" pitchFamily="34" charset="-128"/>
                <a:ea typeface="Source Han Sans CN Bold" panose="020B0500000000000000" pitchFamily="34" charset="-128"/>
              </a:rPr>
              <a:t>INTRODUCTION</a:t>
            </a:r>
            <a:endParaRPr kumimoji="1" lang="zh-CN" altLang="en-US" sz="6600" b="1">
              <a:solidFill>
                <a:schemeClr val="bg1">
                  <a:alpha val="10000"/>
                </a:schemeClr>
              </a:solidFill>
              <a:latin typeface="Source Han Sans CN Bold" panose="020B0500000000000000" pitchFamily="34" charset="-128"/>
              <a:ea typeface="Source Han Sans CN Bold" panose="020B0500000000000000" pitchFamily="34" charset="-128"/>
            </a:endParaRPr>
          </a:p>
        </p:txBody>
      </p:sp>
      <p:cxnSp>
        <p:nvCxnSpPr>
          <p:cNvPr id="29" name="直线连接符 28"/>
          <p:cNvCxnSpPr/>
          <p:nvPr/>
        </p:nvCxnSpPr>
        <p:spPr>
          <a:xfrm>
            <a:off x="11163300" y="1676399"/>
            <a:ext cx="0" cy="157480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菱形 29"/>
          <p:cNvSpPr/>
          <p:nvPr/>
        </p:nvSpPr>
        <p:spPr>
          <a:xfrm>
            <a:off x="11107649" y="1516938"/>
            <a:ext cx="119150" cy="119150"/>
          </a:xfrm>
          <a:prstGeom prst="diamond">
            <a:avLst/>
          </a:prstGeom>
          <a:gradFill>
            <a:gsLst>
              <a:gs pos="0">
                <a:srgbClr val="0070C0"/>
              </a:gs>
              <a:gs pos="100000">
                <a:srgbClr val="00206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4" name="直线连接符 33"/>
          <p:cNvCxnSpPr/>
          <p:nvPr/>
        </p:nvCxnSpPr>
        <p:spPr>
          <a:xfrm>
            <a:off x="422225" y="4114201"/>
            <a:ext cx="0" cy="15748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菱形 34"/>
          <p:cNvSpPr/>
          <p:nvPr/>
        </p:nvSpPr>
        <p:spPr>
          <a:xfrm>
            <a:off x="366574" y="3954740"/>
            <a:ext cx="119150" cy="119150"/>
          </a:xfrm>
          <a:prstGeom prst="diamond">
            <a:avLst/>
          </a:prstGeom>
          <a:gradFill>
            <a:gsLst>
              <a:gs pos="0">
                <a:srgbClr val="0070C0"/>
              </a:gs>
              <a:gs pos="100000">
                <a:srgbClr val="00206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p:cNvSpPr txBox="1"/>
          <p:nvPr/>
        </p:nvSpPr>
        <p:spPr>
          <a:xfrm rot="5400000">
            <a:off x="-367030" y="2901315"/>
            <a:ext cx="1588135" cy="213995"/>
          </a:xfrm>
          <a:prstGeom prst="rect">
            <a:avLst/>
          </a:prstGeom>
          <a:noFill/>
        </p:spPr>
        <p:txBody>
          <a:bodyPr wrap="square" rtlCol="0">
            <a:spAutoFit/>
          </a:bodyPr>
          <a:lstStyle/>
          <a:p>
            <a:pPr algn="dist"/>
            <a:r>
              <a:rPr kumimoji="1" lang="en-US" altLang="zh-CN" sz="800">
                <a:solidFill>
                  <a:schemeClr val="tx1">
                    <a:lumMod val="75000"/>
                    <a:lumOff val="25000"/>
                  </a:schemeClr>
                </a:solidFill>
                <a:latin typeface="Source Han Sans CN Regular" panose="020B0500000000000000" pitchFamily="34" charset="-128"/>
                <a:ea typeface="Source Han Sans CN Regular" panose="020B0500000000000000" pitchFamily="34" charset="-128"/>
              </a:rPr>
              <a:t>PRODUCT INTRODUCTION</a:t>
            </a:r>
          </a:p>
        </p:txBody>
      </p:sp>
      <p:pic>
        <p:nvPicPr>
          <p:cNvPr id="8" name="图片 7"/>
          <p:cNvPicPr>
            <a:picLocks noChangeAspect="1"/>
          </p:cNvPicPr>
          <p:nvPr/>
        </p:nvPicPr>
        <p:blipFill>
          <a:blip r:embed="rId4" cstate="print"/>
          <a:stretch>
            <a:fillRect/>
          </a:stretch>
        </p:blipFill>
        <p:spPr>
          <a:xfrm>
            <a:off x="801370" y="4620260"/>
            <a:ext cx="1203960" cy="1068705"/>
          </a:xfrm>
          <a:prstGeom prst="rect">
            <a:avLst/>
          </a:prstGeom>
          <a:ln>
            <a:solidFill>
              <a:schemeClr val="accent1"/>
            </a:solidFill>
          </a:ln>
        </p:spPr>
      </p:pic>
      <p:pic>
        <p:nvPicPr>
          <p:cNvPr id="9" name="图片 8"/>
          <p:cNvPicPr>
            <a:picLocks noChangeAspect="1"/>
          </p:cNvPicPr>
          <p:nvPr/>
        </p:nvPicPr>
        <p:blipFill>
          <a:blip r:embed="rId5" cstate="print"/>
          <a:stretch>
            <a:fillRect/>
          </a:stretch>
        </p:blipFill>
        <p:spPr>
          <a:xfrm>
            <a:off x="2320925" y="4620260"/>
            <a:ext cx="1203960" cy="1068705"/>
          </a:xfrm>
          <a:prstGeom prst="rect">
            <a:avLst/>
          </a:prstGeom>
          <a:ln>
            <a:solidFill>
              <a:schemeClr val="accent1"/>
            </a:solidFill>
          </a:ln>
        </p:spPr>
      </p:pic>
      <p:pic>
        <p:nvPicPr>
          <p:cNvPr id="16" name="图片 15"/>
          <p:cNvPicPr>
            <a:picLocks noChangeAspect="1"/>
          </p:cNvPicPr>
          <p:nvPr/>
        </p:nvPicPr>
        <p:blipFill>
          <a:blip r:embed="rId6" cstate="print"/>
          <a:stretch>
            <a:fillRect/>
          </a:stretch>
        </p:blipFill>
        <p:spPr>
          <a:xfrm>
            <a:off x="3840480" y="4603750"/>
            <a:ext cx="1203325" cy="1068705"/>
          </a:xfrm>
          <a:prstGeom prst="rect">
            <a:avLst/>
          </a:prstGeom>
          <a:ln>
            <a:solidFill>
              <a:schemeClr val="accent1"/>
            </a:solidFill>
          </a:ln>
        </p:spPr>
      </p:pic>
      <p:sp>
        <p:nvSpPr>
          <p:cNvPr id="14" name="文本框 13"/>
          <p:cNvSpPr txBox="1"/>
          <p:nvPr/>
        </p:nvSpPr>
        <p:spPr>
          <a:xfrm rot="5400000">
            <a:off x="9154345" y="3113144"/>
            <a:ext cx="5013325" cy="706755"/>
          </a:xfrm>
          <a:prstGeom prst="rect">
            <a:avLst/>
          </a:prstGeom>
          <a:noFill/>
        </p:spPr>
        <p:txBody>
          <a:bodyPr wrap="none" rtlCol="0">
            <a:spAutoFit/>
          </a:bodyPr>
          <a:lstStyle/>
          <a:p>
            <a:r>
              <a:rPr kumimoji="1" lang="en-US" altLang="zh-CN" sz="4000" b="1">
                <a:solidFill>
                  <a:schemeClr val="accent1">
                    <a:alpha val="21000"/>
                  </a:schemeClr>
                </a:solidFill>
                <a:latin typeface="Source Han Sans CN Bold" panose="020B0500000000000000" pitchFamily="34" charset="-128"/>
                <a:ea typeface="Source Han Sans CN Bold" panose="020B0500000000000000" pitchFamily="34" charset="-128"/>
              </a:rPr>
              <a:t>X RAY TECHNOLOGY</a:t>
            </a:r>
          </a:p>
        </p:txBody>
      </p:sp>
      <p:sp>
        <p:nvSpPr>
          <p:cNvPr id="32" name="文本框 31"/>
          <p:cNvSpPr txBox="1"/>
          <p:nvPr/>
        </p:nvSpPr>
        <p:spPr>
          <a:xfrm rot="5400000">
            <a:off x="9957542" y="4548308"/>
            <a:ext cx="2425370" cy="213995"/>
          </a:xfrm>
          <a:prstGeom prst="rect">
            <a:avLst/>
          </a:prstGeom>
          <a:noFill/>
        </p:spPr>
        <p:txBody>
          <a:bodyPr wrap="square" rtlCol="0">
            <a:spAutoFit/>
          </a:bodyPr>
          <a:lstStyle/>
          <a:p>
            <a:pPr algn="dist"/>
            <a:r>
              <a:rPr kumimoji="1" lang="en-US" altLang="zh-CN" sz="800">
                <a:solidFill>
                  <a:schemeClr val="tx1">
                    <a:lumMod val="75000"/>
                    <a:lumOff val="25000"/>
                  </a:schemeClr>
                </a:solidFill>
                <a:latin typeface="Source Han Sans CN Regular" panose="020B0500000000000000" pitchFamily="34" charset="-128"/>
                <a:ea typeface="Source Han Sans CN Regular" panose="020B0500000000000000" pitchFamily="34" charset="-128"/>
              </a:rPr>
              <a:t>X  RAY</a:t>
            </a:r>
            <a:r>
              <a:rPr kumimoji="1" lang="en-US" altLang="zh-CN" sz="800">
                <a:solidFill>
                  <a:schemeClr val="bg1"/>
                </a:solidFill>
                <a:latin typeface="Source Han Sans CN Regular" panose="020B0500000000000000" pitchFamily="34" charset="-128"/>
                <a:ea typeface="Source Han Sans CN Regular" panose="020B0500000000000000" pitchFamily="34" charset="-128"/>
              </a:rPr>
              <a:t> SYSTEMS PROFIL</a:t>
            </a:r>
            <a:r>
              <a:rPr kumimoji="1" lang="en-US" altLang="zh-CN" sz="800">
                <a:solidFill>
                  <a:schemeClr val="tx1">
                    <a:lumMod val="75000"/>
                    <a:lumOff val="25000"/>
                  </a:schemeClr>
                </a:solidFill>
                <a:latin typeface="Source Han Sans CN Regular" panose="020B0500000000000000" pitchFamily="34" charset="-128"/>
                <a:ea typeface="Source Han Sans CN Regular" panose="020B0500000000000000" pitchFamily="34" charset="-128"/>
              </a:rPr>
              <a:t>E</a:t>
            </a:r>
          </a:p>
        </p:txBody>
      </p:sp>
      <p:sp>
        <p:nvSpPr>
          <p:cNvPr id="12" name="矩形 11"/>
          <p:cNvSpPr/>
          <p:nvPr/>
        </p:nvSpPr>
        <p:spPr>
          <a:xfrm>
            <a:off x="801370" y="3442335"/>
            <a:ext cx="4242435" cy="844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5" name="图片 4">
            <a:extLst>
              <a:ext uri="{FF2B5EF4-FFF2-40B4-BE49-F238E27FC236}">
                <a16:creationId xmlns:a16="http://schemas.microsoft.com/office/drawing/2014/main" id="{3703649A-542C-4BCE-7851-B202714D36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5423" y="556665"/>
            <a:ext cx="4191259" cy="3148790"/>
          </a:xfrm>
          <a:prstGeom prst="rect">
            <a:avLst/>
          </a:prstGeom>
        </p:spPr>
      </p:pic>
      <p:pic>
        <p:nvPicPr>
          <p:cNvPr id="4" name="图片 3">
            <a:extLst>
              <a:ext uri="{FF2B5EF4-FFF2-40B4-BE49-F238E27FC236}">
                <a16:creationId xmlns:a16="http://schemas.microsoft.com/office/drawing/2014/main" id="{78CC6CD7-C56D-372D-6C77-73DDB07771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225" y="224557"/>
            <a:ext cx="935904" cy="8757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bldLvl="0" animBg="1"/>
      <p:bldP spid="6"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descr="d3"/>
          <p:cNvPicPr>
            <a:picLocks noChangeAspect="1" noChangeArrowheads="1"/>
          </p:cNvPicPr>
          <p:nvPr>
            <p:custDataLst>
              <p:tags r:id="rId1"/>
            </p:custDataLst>
          </p:nvPr>
        </p:nvPicPr>
        <p:blipFill>
          <a:blip r:embed="rId7" cstate="print"/>
          <a:srcRect/>
          <a:stretch>
            <a:fillRect/>
          </a:stretch>
        </p:blipFill>
        <p:spPr>
          <a:xfrm>
            <a:off x="1753235" y="1841500"/>
            <a:ext cx="1875155" cy="1922780"/>
          </a:xfrm>
          <a:prstGeom prst="rect">
            <a:avLst/>
          </a:prstGeom>
          <a:noFill/>
          <a:ln w="25400">
            <a:solidFill>
              <a:schemeClr val="accent1"/>
            </a:solidFill>
            <a:miter lim="800000"/>
            <a:headEnd/>
            <a:tailEnd/>
          </a:ln>
        </p:spPr>
      </p:pic>
      <p:pic>
        <p:nvPicPr>
          <p:cNvPr id="4" name="图片 9" descr="d2"/>
          <p:cNvPicPr>
            <a:picLocks noChangeAspect="1" noChangeArrowheads="1"/>
          </p:cNvPicPr>
          <p:nvPr>
            <p:custDataLst>
              <p:tags r:id="rId2"/>
            </p:custDataLst>
          </p:nvPr>
        </p:nvPicPr>
        <p:blipFill>
          <a:blip r:embed="rId8" cstate="print"/>
          <a:srcRect/>
          <a:stretch>
            <a:fillRect/>
          </a:stretch>
        </p:blipFill>
        <p:spPr>
          <a:xfrm>
            <a:off x="4025265" y="1841500"/>
            <a:ext cx="1874520" cy="1922145"/>
          </a:xfrm>
          <a:prstGeom prst="rect">
            <a:avLst/>
          </a:prstGeom>
          <a:noFill/>
          <a:ln w="25400">
            <a:solidFill>
              <a:schemeClr val="accent1"/>
            </a:solidFill>
            <a:miter lim="800000"/>
            <a:headEnd/>
            <a:tailEnd/>
          </a:ln>
        </p:spPr>
      </p:pic>
      <p:pic>
        <p:nvPicPr>
          <p:cNvPr id="25" name="图片 6" descr="bump2"/>
          <p:cNvPicPr>
            <a:picLocks noChangeAspect="1" noChangeArrowheads="1"/>
          </p:cNvPicPr>
          <p:nvPr>
            <p:custDataLst>
              <p:tags r:id="rId3"/>
            </p:custDataLst>
          </p:nvPr>
        </p:nvPicPr>
        <p:blipFill>
          <a:blip r:embed="rId9" cstate="print"/>
          <a:srcRect/>
          <a:stretch>
            <a:fillRect/>
          </a:stretch>
        </p:blipFill>
        <p:spPr>
          <a:xfrm>
            <a:off x="4017645" y="4149090"/>
            <a:ext cx="1880870" cy="1923415"/>
          </a:xfrm>
          <a:prstGeom prst="rect">
            <a:avLst/>
          </a:prstGeom>
          <a:noFill/>
          <a:ln w="25400">
            <a:solidFill>
              <a:schemeClr val="accent1"/>
            </a:solidFill>
            <a:miter lim="800000"/>
            <a:headEnd/>
            <a:tailEnd/>
          </a:ln>
        </p:spPr>
      </p:pic>
      <p:pic>
        <p:nvPicPr>
          <p:cNvPr id="3" name="图片 8" descr="bump3"/>
          <p:cNvPicPr>
            <a:picLocks noChangeAspect="1" noChangeArrowheads="1"/>
          </p:cNvPicPr>
          <p:nvPr/>
        </p:nvPicPr>
        <p:blipFill>
          <a:blip r:embed="rId10" cstate="print"/>
          <a:srcRect/>
          <a:stretch>
            <a:fillRect/>
          </a:stretch>
        </p:blipFill>
        <p:spPr>
          <a:xfrm>
            <a:off x="1753235" y="4150360"/>
            <a:ext cx="1874520" cy="1922780"/>
          </a:xfrm>
          <a:prstGeom prst="rect">
            <a:avLst/>
          </a:prstGeom>
          <a:noFill/>
          <a:ln w="25400">
            <a:solidFill>
              <a:srgbClr val="003366"/>
            </a:solidFill>
            <a:miter lim="800000"/>
            <a:headEnd/>
            <a:tailEnd/>
          </a:ln>
        </p:spPr>
      </p:pic>
      <p:pic>
        <p:nvPicPr>
          <p:cNvPr id="55" name="图片 14" descr="bridge3(1)"/>
          <p:cNvPicPr>
            <a:picLocks noChangeAspect="1" noChangeArrowheads="1"/>
          </p:cNvPicPr>
          <p:nvPr/>
        </p:nvPicPr>
        <p:blipFill>
          <a:blip r:embed="rId11" cstate="print"/>
          <a:srcRect/>
          <a:stretch>
            <a:fillRect/>
          </a:stretch>
        </p:blipFill>
        <p:spPr>
          <a:xfrm>
            <a:off x="6296660" y="1841500"/>
            <a:ext cx="1873250" cy="1922145"/>
          </a:xfrm>
          <a:prstGeom prst="rect">
            <a:avLst/>
          </a:prstGeom>
          <a:noFill/>
          <a:ln w="25400">
            <a:solidFill>
              <a:schemeClr val="accent1"/>
            </a:solidFill>
            <a:miter lim="800000"/>
            <a:headEnd/>
            <a:tailEnd/>
          </a:ln>
        </p:spPr>
      </p:pic>
      <p:pic>
        <p:nvPicPr>
          <p:cNvPr id="5" name="图片 4" descr="5.jpg"/>
          <p:cNvPicPr>
            <a:picLocks noChangeAspect="1"/>
          </p:cNvPicPr>
          <p:nvPr/>
        </p:nvPicPr>
        <p:blipFill>
          <a:blip r:embed="rId12" cstate="print"/>
          <a:stretch>
            <a:fillRect/>
          </a:stretch>
        </p:blipFill>
        <p:spPr>
          <a:xfrm>
            <a:off x="8574405" y="1841500"/>
            <a:ext cx="1883410" cy="1922145"/>
          </a:xfrm>
          <a:prstGeom prst="rect">
            <a:avLst/>
          </a:prstGeom>
          <a:ln w="28575">
            <a:solidFill>
              <a:schemeClr val="accent1"/>
            </a:solidFill>
          </a:ln>
        </p:spPr>
      </p:pic>
      <p:pic>
        <p:nvPicPr>
          <p:cNvPr id="6" name="图片 5" descr="9.jpg"/>
          <p:cNvPicPr>
            <a:picLocks noChangeAspect="1"/>
          </p:cNvPicPr>
          <p:nvPr/>
        </p:nvPicPr>
        <p:blipFill>
          <a:blip r:embed="rId13" cstate="print"/>
          <a:stretch>
            <a:fillRect/>
          </a:stretch>
        </p:blipFill>
        <p:spPr>
          <a:xfrm>
            <a:off x="6288405" y="4149725"/>
            <a:ext cx="1896110" cy="1922145"/>
          </a:xfrm>
          <a:prstGeom prst="rect">
            <a:avLst/>
          </a:prstGeom>
          <a:ln w="28575">
            <a:solidFill>
              <a:schemeClr val="accent1"/>
            </a:solidFill>
          </a:ln>
        </p:spPr>
      </p:pic>
      <p:pic>
        <p:nvPicPr>
          <p:cNvPr id="7" name="图片 6" descr="18.jpg"/>
          <p:cNvPicPr>
            <a:picLocks noChangeAspect="1"/>
          </p:cNvPicPr>
          <p:nvPr/>
        </p:nvPicPr>
        <p:blipFill>
          <a:blip r:embed="rId14" cstate="print"/>
          <a:stretch>
            <a:fillRect/>
          </a:stretch>
        </p:blipFill>
        <p:spPr>
          <a:xfrm>
            <a:off x="8574405" y="4149090"/>
            <a:ext cx="1883410" cy="1922780"/>
          </a:xfrm>
          <a:prstGeom prst="rect">
            <a:avLst/>
          </a:prstGeom>
          <a:ln w="28575">
            <a:solidFill>
              <a:schemeClr val="accent1"/>
            </a:solidFill>
          </a:ln>
        </p:spPr>
      </p:pic>
      <p:sp>
        <p:nvSpPr>
          <p:cNvPr id="8" name="矩形 7"/>
          <p:cNvSpPr/>
          <p:nvPr/>
        </p:nvSpPr>
        <p:spPr>
          <a:xfrm>
            <a:off x="0" y="2540"/>
            <a:ext cx="12192000" cy="970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73742857" name="圆角矩形标注 1073742856"/>
          <p:cNvSpPr/>
          <p:nvPr/>
        </p:nvSpPr>
        <p:spPr>
          <a:xfrm>
            <a:off x="1886585" y="1641475"/>
            <a:ext cx="1620520" cy="337820"/>
          </a:xfrm>
          <a:prstGeom prst="wedgeRoundRectCallout">
            <a:avLst>
              <a:gd name="adj1" fmla="val -40321"/>
              <a:gd name="adj2" fmla="val 186177"/>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welding voids</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12" name="圆角矩形标注 11"/>
          <p:cNvSpPr/>
          <p:nvPr/>
        </p:nvSpPr>
        <p:spPr>
          <a:xfrm>
            <a:off x="4253865" y="1640840"/>
            <a:ext cx="1499235" cy="338455"/>
          </a:xfrm>
          <a:prstGeom prst="wedgeRoundRectCallout">
            <a:avLst>
              <a:gd name="adj1" fmla="val 30104"/>
              <a:gd name="adj2" fmla="val 274254"/>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welding voids</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13" name="圆角矩形标注 12"/>
          <p:cNvSpPr/>
          <p:nvPr/>
        </p:nvSpPr>
        <p:spPr>
          <a:xfrm>
            <a:off x="6417945" y="1641475"/>
            <a:ext cx="1642110" cy="337185"/>
          </a:xfrm>
          <a:prstGeom prst="wedgeRoundRectCallout">
            <a:avLst>
              <a:gd name="adj1" fmla="val -17681"/>
              <a:gd name="adj2" fmla="val 199717"/>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short circuit ball</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14" name="圆角矩形标注 13"/>
          <p:cNvSpPr/>
          <p:nvPr/>
        </p:nvSpPr>
        <p:spPr>
          <a:xfrm>
            <a:off x="8699500" y="1642110"/>
            <a:ext cx="1661160" cy="337820"/>
          </a:xfrm>
          <a:prstGeom prst="wedgeRoundRectCallout">
            <a:avLst>
              <a:gd name="adj1" fmla="val 47171"/>
              <a:gd name="adj2" fmla="val 125000"/>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BGA bubbles</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15" name="圆角矩形标注 14"/>
          <p:cNvSpPr/>
          <p:nvPr/>
        </p:nvSpPr>
        <p:spPr>
          <a:xfrm>
            <a:off x="4253865" y="6211570"/>
            <a:ext cx="1499235" cy="335915"/>
          </a:xfrm>
          <a:prstGeom prst="wedgeRoundRectCallout">
            <a:avLst>
              <a:gd name="adj1" fmla="val -19885"/>
              <a:gd name="adj2" fmla="val -122589"/>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ball deformed</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17" name="圆角矩形标注 16"/>
          <p:cNvSpPr/>
          <p:nvPr/>
        </p:nvSpPr>
        <p:spPr>
          <a:xfrm>
            <a:off x="8693150" y="6211570"/>
            <a:ext cx="1667510" cy="335280"/>
          </a:xfrm>
          <a:prstGeom prst="wedgeRoundRectCallout">
            <a:avLst>
              <a:gd name="adj1" fmla="val -16298"/>
              <a:gd name="adj2" fmla="val -153030"/>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QFN X-ray image</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18" name="圆角矩形标注 17"/>
          <p:cNvSpPr/>
          <p:nvPr/>
        </p:nvSpPr>
        <p:spPr>
          <a:xfrm>
            <a:off x="1886585" y="6211570"/>
            <a:ext cx="1619885" cy="335280"/>
          </a:xfrm>
          <a:prstGeom prst="wedgeRoundRectCallout">
            <a:avLst>
              <a:gd name="adj1" fmla="val 1388"/>
              <a:gd name="adj2" fmla="val -189866"/>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BGA tilting 2.5D</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pic>
        <p:nvPicPr>
          <p:cNvPr id="19" name="图片 10" descr="d3"/>
          <p:cNvPicPr>
            <a:picLocks noChangeAspect="1" noChangeArrowheads="1"/>
          </p:cNvPicPr>
          <p:nvPr>
            <p:custDataLst>
              <p:tags r:id="rId4"/>
            </p:custDataLst>
          </p:nvPr>
        </p:nvPicPr>
        <p:blipFill>
          <a:blip r:embed="rId7" cstate="print"/>
          <a:srcRect/>
          <a:stretch>
            <a:fillRect/>
          </a:stretch>
        </p:blipFill>
        <p:spPr>
          <a:xfrm>
            <a:off x="1753235" y="1840865"/>
            <a:ext cx="1875155" cy="1922780"/>
          </a:xfrm>
          <a:prstGeom prst="rect">
            <a:avLst/>
          </a:prstGeom>
          <a:noFill/>
          <a:ln w="25400">
            <a:solidFill>
              <a:schemeClr val="accent1"/>
            </a:solidFill>
            <a:miter lim="800000"/>
            <a:headEnd/>
            <a:tailEnd/>
          </a:ln>
        </p:spPr>
      </p:pic>
      <p:pic>
        <p:nvPicPr>
          <p:cNvPr id="20" name="图片 9" descr="d2"/>
          <p:cNvPicPr>
            <a:picLocks noChangeAspect="1" noChangeArrowheads="1"/>
          </p:cNvPicPr>
          <p:nvPr>
            <p:custDataLst>
              <p:tags r:id="rId5"/>
            </p:custDataLst>
          </p:nvPr>
        </p:nvPicPr>
        <p:blipFill>
          <a:blip r:embed="rId8" cstate="print"/>
          <a:srcRect/>
          <a:stretch>
            <a:fillRect/>
          </a:stretch>
        </p:blipFill>
        <p:spPr>
          <a:xfrm>
            <a:off x="4025265" y="1840865"/>
            <a:ext cx="1874520" cy="1922145"/>
          </a:xfrm>
          <a:prstGeom prst="rect">
            <a:avLst/>
          </a:prstGeom>
          <a:noFill/>
          <a:ln w="25400">
            <a:solidFill>
              <a:schemeClr val="accent1"/>
            </a:solidFill>
            <a:miter lim="800000"/>
            <a:headEnd/>
            <a:tailEnd/>
          </a:ln>
        </p:spPr>
      </p:pic>
      <p:pic>
        <p:nvPicPr>
          <p:cNvPr id="21" name="图片 14" descr="bridge3(1)"/>
          <p:cNvPicPr>
            <a:picLocks noChangeAspect="1" noChangeArrowheads="1"/>
          </p:cNvPicPr>
          <p:nvPr/>
        </p:nvPicPr>
        <p:blipFill>
          <a:blip r:embed="rId11" cstate="print"/>
          <a:srcRect/>
          <a:stretch>
            <a:fillRect/>
          </a:stretch>
        </p:blipFill>
        <p:spPr>
          <a:xfrm>
            <a:off x="6296660" y="1840865"/>
            <a:ext cx="1873250" cy="1922145"/>
          </a:xfrm>
          <a:prstGeom prst="rect">
            <a:avLst/>
          </a:prstGeom>
          <a:noFill/>
          <a:ln w="25400">
            <a:solidFill>
              <a:schemeClr val="accent1"/>
            </a:solidFill>
            <a:miter lim="800000"/>
            <a:headEnd/>
            <a:tailEnd/>
          </a:ln>
        </p:spPr>
      </p:pic>
      <p:pic>
        <p:nvPicPr>
          <p:cNvPr id="22" name="图片 21" descr="5.jpg"/>
          <p:cNvPicPr>
            <a:picLocks noChangeAspect="1"/>
          </p:cNvPicPr>
          <p:nvPr/>
        </p:nvPicPr>
        <p:blipFill>
          <a:blip r:embed="rId12" cstate="print"/>
          <a:stretch>
            <a:fillRect/>
          </a:stretch>
        </p:blipFill>
        <p:spPr>
          <a:xfrm>
            <a:off x="8574405" y="1840865"/>
            <a:ext cx="1883410" cy="1922145"/>
          </a:xfrm>
          <a:prstGeom prst="rect">
            <a:avLst/>
          </a:prstGeom>
          <a:ln w="28575">
            <a:solidFill>
              <a:schemeClr val="accent1"/>
            </a:solidFill>
          </a:ln>
        </p:spPr>
      </p:pic>
      <p:pic>
        <p:nvPicPr>
          <p:cNvPr id="23" name="图片 22" descr="9.jpg"/>
          <p:cNvPicPr>
            <a:picLocks noChangeAspect="1"/>
          </p:cNvPicPr>
          <p:nvPr/>
        </p:nvPicPr>
        <p:blipFill>
          <a:blip r:embed="rId13" cstate="print"/>
          <a:stretch>
            <a:fillRect/>
          </a:stretch>
        </p:blipFill>
        <p:spPr>
          <a:xfrm>
            <a:off x="6288405" y="4149090"/>
            <a:ext cx="1896110" cy="1922145"/>
          </a:xfrm>
          <a:prstGeom prst="rect">
            <a:avLst/>
          </a:prstGeom>
          <a:ln w="28575">
            <a:solidFill>
              <a:schemeClr val="accent1"/>
            </a:solidFill>
          </a:ln>
        </p:spPr>
      </p:pic>
      <p:sp>
        <p:nvSpPr>
          <p:cNvPr id="24" name="圆角矩形标注 23"/>
          <p:cNvSpPr/>
          <p:nvPr/>
        </p:nvSpPr>
        <p:spPr>
          <a:xfrm>
            <a:off x="1886585" y="1640840"/>
            <a:ext cx="1620520" cy="337820"/>
          </a:xfrm>
          <a:prstGeom prst="wedgeRoundRectCallout">
            <a:avLst>
              <a:gd name="adj1" fmla="val -40321"/>
              <a:gd name="adj2" fmla="val 186177"/>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welding voids</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26" name="圆角矩形标注 25"/>
          <p:cNvSpPr/>
          <p:nvPr/>
        </p:nvSpPr>
        <p:spPr>
          <a:xfrm>
            <a:off x="4253865" y="1640205"/>
            <a:ext cx="1499235" cy="338455"/>
          </a:xfrm>
          <a:prstGeom prst="wedgeRoundRectCallout">
            <a:avLst>
              <a:gd name="adj1" fmla="val 30104"/>
              <a:gd name="adj2" fmla="val 274254"/>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welding voids</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28" name="圆角矩形标注 27"/>
          <p:cNvSpPr/>
          <p:nvPr/>
        </p:nvSpPr>
        <p:spPr>
          <a:xfrm>
            <a:off x="6417945" y="1640840"/>
            <a:ext cx="1642110" cy="337185"/>
          </a:xfrm>
          <a:prstGeom prst="wedgeRoundRectCallout">
            <a:avLst>
              <a:gd name="adj1" fmla="val -17681"/>
              <a:gd name="adj2" fmla="val 199717"/>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short circuit ball</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29" name="圆角矩形标注 28"/>
          <p:cNvSpPr/>
          <p:nvPr/>
        </p:nvSpPr>
        <p:spPr>
          <a:xfrm>
            <a:off x="8699500" y="1641475"/>
            <a:ext cx="1661160" cy="337820"/>
          </a:xfrm>
          <a:prstGeom prst="wedgeRoundRectCallout">
            <a:avLst>
              <a:gd name="adj1" fmla="val 47171"/>
              <a:gd name="adj2" fmla="val 125000"/>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BGA bubbles</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
        <p:nvSpPr>
          <p:cNvPr id="11" name="文本框 10"/>
          <p:cNvSpPr txBox="1"/>
          <p:nvPr/>
        </p:nvSpPr>
        <p:spPr>
          <a:xfrm>
            <a:off x="126090" y="156825"/>
            <a:ext cx="8491220" cy="768350"/>
          </a:xfrm>
          <a:prstGeom prst="rect">
            <a:avLst/>
          </a:prstGeom>
          <a:noFill/>
        </p:spPr>
        <p:txBody>
          <a:bodyPr wrap="none" rtlCol="0">
            <a:spAutoFit/>
            <a:scene3d>
              <a:camera prst="orthographicFront"/>
              <a:lightRig rig="threePt" dir="t"/>
            </a:scene3d>
          </a:bodyPr>
          <a:lstStyle/>
          <a:p>
            <a:r>
              <a:rPr kumimoji="1" lang="en-US" altLang="zh-CN" sz="4400" b="1" dirty="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DEFECTS IMAGES</a:t>
            </a:r>
          </a:p>
        </p:txBody>
      </p:sp>
      <p:sp>
        <p:nvSpPr>
          <p:cNvPr id="16" name="圆角矩形标注 15"/>
          <p:cNvSpPr/>
          <p:nvPr/>
        </p:nvSpPr>
        <p:spPr>
          <a:xfrm>
            <a:off x="6402070" y="6211570"/>
            <a:ext cx="1642745" cy="335915"/>
          </a:xfrm>
          <a:prstGeom prst="wedgeRoundRectCallout">
            <a:avLst>
              <a:gd name="adj1" fmla="val -32888"/>
              <a:gd name="adj2" fmla="val -165500"/>
              <a:gd name="adj3" fmla="val 16667"/>
            </a:avLst>
          </a:prstGeom>
          <a:solidFill>
            <a:srgbClr val="FFFFFF"/>
          </a:solidFill>
          <a:ln w="9525" cap="flat" cmpd="sng">
            <a:solidFill>
              <a:srgbClr val="000000"/>
            </a:solidFill>
            <a:prstDash val="solid"/>
            <a:miter/>
            <a:headEnd type="none" w="med" len="med"/>
            <a:tailEnd type="none" w="med" len="med"/>
          </a:ln>
        </p:spPr>
        <p:txBody>
          <a:bodyPr/>
          <a:lstStyle/>
          <a:p>
            <a:pPr algn="ctr"/>
            <a:r>
              <a:rPr lang="en-US" altLang="zh-CN" sz="1600">
                <a:latin typeface="Calibri" panose="020F0502020204030204" charset="0"/>
                <a:cs typeface="Calibri" panose="020F0502020204030204" charset="0"/>
              </a:rPr>
              <a:t>BGA bubbles</a:t>
            </a:r>
            <a:endParaRPr lang="zh-CN" altLang="en-US" sz="1600">
              <a:latin typeface="Calibri" panose="020F0502020204030204" charset="0"/>
              <a:cs typeface="Calibri" panose="020F0502020204030204" charset="0"/>
            </a:endParaRPr>
          </a:p>
          <a:p>
            <a:pPr algn="ctr"/>
            <a:endParaRPr lang="zh-CN" altLang="en-US" sz="1600">
              <a:latin typeface="Calibri" panose="020F0502020204030204" charset="0"/>
              <a:cs typeface="Calibri" panose="020F050202020403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38"/>
          <p:cNvSpPr/>
          <p:nvPr/>
        </p:nvSpPr>
        <p:spPr>
          <a:xfrm>
            <a:off x="-34506" y="5289677"/>
            <a:ext cx="12232257" cy="1215123"/>
          </a:xfrm>
          <a:custGeom>
            <a:avLst/>
            <a:gdLst>
              <a:gd name="connsiteX0" fmla="*/ 0 w 12232257"/>
              <a:gd name="connsiteY0" fmla="*/ 707634 h 1215123"/>
              <a:gd name="connsiteX1" fmla="*/ 2708695 w 12232257"/>
              <a:gd name="connsiteY1" fmla="*/ 268 h 1215123"/>
              <a:gd name="connsiteX2" fmla="*/ 4796287 w 12232257"/>
              <a:gd name="connsiteY2" fmla="*/ 776645 h 1215123"/>
              <a:gd name="connsiteX3" fmla="*/ 7349706 w 12232257"/>
              <a:gd name="connsiteY3" fmla="*/ 241807 h 1215123"/>
              <a:gd name="connsiteX4" fmla="*/ 9489057 w 12232257"/>
              <a:gd name="connsiteY4" fmla="*/ 1207966 h 1215123"/>
              <a:gd name="connsiteX5" fmla="*/ 12232257 w 12232257"/>
              <a:gd name="connsiteY5" fmla="*/ 604117 h 12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2257" h="1215123">
                <a:moveTo>
                  <a:pt x="0" y="707634"/>
                </a:moveTo>
                <a:cubicBezTo>
                  <a:pt x="954657" y="348200"/>
                  <a:pt x="1909314" y="-11234"/>
                  <a:pt x="2708695" y="268"/>
                </a:cubicBezTo>
                <a:cubicBezTo>
                  <a:pt x="3508076" y="11770"/>
                  <a:pt x="4022785" y="736389"/>
                  <a:pt x="4796287" y="776645"/>
                </a:cubicBezTo>
                <a:cubicBezTo>
                  <a:pt x="5569789" y="816901"/>
                  <a:pt x="6567578" y="169920"/>
                  <a:pt x="7349706" y="241807"/>
                </a:cubicBezTo>
                <a:cubicBezTo>
                  <a:pt x="8131834" y="313694"/>
                  <a:pt x="8675299" y="1147581"/>
                  <a:pt x="9489057" y="1207966"/>
                </a:cubicBezTo>
                <a:cubicBezTo>
                  <a:pt x="10302815" y="1268351"/>
                  <a:pt x="11267536" y="936234"/>
                  <a:pt x="12232257" y="604117"/>
                </a:cubicBezTo>
              </a:path>
            </a:pathLst>
          </a:custGeom>
          <a:noFill/>
          <a:ln w="12700" cap="flat" cmpd="sng" algn="ctr">
            <a:solidFill>
              <a:srgbClr val="FFFFFF">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aphicFrame>
        <p:nvGraphicFramePr>
          <p:cNvPr id="2" name="表格 1"/>
          <p:cNvGraphicFramePr>
            <a:graphicFrameLocks noGrp="1"/>
          </p:cNvGraphicFramePr>
          <p:nvPr>
            <p:custDataLst>
              <p:tags r:id="rId1"/>
            </p:custDataLst>
          </p:nvPr>
        </p:nvGraphicFramePr>
        <p:xfrm>
          <a:off x="793750" y="1141730"/>
          <a:ext cx="11070590" cy="5562600"/>
        </p:xfrm>
        <a:graphic>
          <a:graphicData uri="http://schemas.openxmlformats.org/drawingml/2006/table">
            <a:tbl>
              <a:tblPr firstRow="1" bandRow="1">
                <a:tableStyleId>{5C22544A-7EE6-4342-B048-85BDC9FD1C3A}</a:tableStyleId>
              </a:tblPr>
              <a:tblGrid>
                <a:gridCol w="1247775">
                  <a:extLst>
                    <a:ext uri="{9D8B030D-6E8A-4147-A177-3AD203B41FA5}">
                      <a16:colId xmlns:a16="http://schemas.microsoft.com/office/drawing/2014/main" val="20000"/>
                    </a:ext>
                  </a:extLst>
                </a:gridCol>
                <a:gridCol w="1341755">
                  <a:extLst>
                    <a:ext uri="{9D8B030D-6E8A-4147-A177-3AD203B41FA5}">
                      <a16:colId xmlns:a16="http://schemas.microsoft.com/office/drawing/2014/main" val="20001"/>
                    </a:ext>
                  </a:extLst>
                </a:gridCol>
                <a:gridCol w="1413510">
                  <a:extLst>
                    <a:ext uri="{9D8B030D-6E8A-4147-A177-3AD203B41FA5}">
                      <a16:colId xmlns:a16="http://schemas.microsoft.com/office/drawing/2014/main" val="20002"/>
                    </a:ext>
                  </a:extLst>
                </a:gridCol>
                <a:gridCol w="7067550">
                  <a:extLst>
                    <a:ext uri="{9D8B030D-6E8A-4147-A177-3AD203B41FA5}">
                      <a16:colId xmlns:a16="http://schemas.microsoft.com/office/drawing/2014/main" val="20003"/>
                    </a:ext>
                  </a:extLst>
                </a:gridCol>
              </a:tblGrid>
              <a:tr h="278130">
                <a:tc>
                  <a:txBody>
                    <a:bodyPr/>
                    <a:lstStyle/>
                    <a:p>
                      <a:pPr algn="ctr" fontAlgn="auto">
                        <a:lnSpc>
                          <a:spcPct val="120000"/>
                        </a:lnSpc>
                      </a:pPr>
                      <a:r>
                        <a:rPr lang="en-US" altLang="zh-CN" sz="1000" spc="60" baseline="0" dirty="0">
                          <a:solidFill>
                            <a:schemeClr val="bg1"/>
                          </a:solidFill>
                          <a:latin typeface="Arial" panose="020B0604020202020204" pitchFamily="34" charset="0"/>
                          <a:ea typeface="Source Han Sans CN Bold" panose="020B0500000000000000" pitchFamily="34" charset="-128"/>
                        </a:rPr>
                        <a:t>specs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en-US" altLang="zh-CN" sz="1000" spc="60" baseline="0" dirty="0">
                          <a:solidFill>
                            <a:schemeClr val="bg1"/>
                          </a:solidFill>
                          <a:latin typeface="Arial" panose="020B0604020202020204" pitchFamily="34" charset="0"/>
                          <a:ea typeface="Source Han Sans CN Bold" panose="020B0500000000000000" pitchFamily="34" charset="-128"/>
                        </a:rPr>
                        <a:t>iterms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en-US" altLang="zh-CN" sz="1000" spc="60" baseline="0" dirty="0">
                          <a:solidFill>
                            <a:schemeClr val="bg1"/>
                          </a:solidFill>
                          <a:latin typeface="Arial" panose="020B0604020202020204" pitchFamily="34" charset="0"/>
                          <a:ea typeface="Source Han Sans CN Bold" panose="020B0500000000000000" pitchFamily="34" charset="-128"/>
                        </a:rPr>
                        <a:t>substance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en-US" altLang="zh-CN" sz="1000" spc="60" baseline="0" dirty="0">
                          <a:solidFill>
                            <a:schemeClr val="bg1"/>
                          </a:solidFill>
                          <a:latin typeface="Arial" panose="020B0604020202020204" pitchFamily="34" charset="0"/>
                          <a:ea typeface="Source Han Sans CN Bold" panose="020B0500000000000000" pitchFamily="34" charset="-128"/>
                        </a:rPr>
                        <a:t>contents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78130">
                <a:tc rowSpan="19">
                  <a:txBody>
                    <a:bodyPr/>
                    <a:lstStyle/>
                    <a:p>
                      <a:pPr algn="ctr" fontAlgn="auto">
                        <a:lnSpc>
                          <a:spcPct val="120000"/>
                        </a:lnSpc>
                      </a:pPr>
                      <a:r>
                        <a:rPr lang="en-US" altLang="zh-CN" sz="1000" b="1" spc="60" baseline="0" dirty="0">
                          <a:solidFill>
                            <a:schemeClr val="tx1"/>
                          </a:solidFill>
                          <a:latin typeface="Arial" panose="020B0604020202020204" pitchFamily="34" charset="0"/>
                          <a:ea typeface="Source Han Sans CN Bold" panose="020B0500000000000000" pitchFamily="34" charset="-128"/>
                        </a:rPr>
                        <a:t>Technical spes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6">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System summary</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machine dimension</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1400</a:t>
                      </a: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1300</a:t>
                      </a: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1700 mm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78130">
                <a:tc vMerge="1">
                  <a:txBody>
                    <a:bodyPr/>
                    <a:lstStyle/>
                    <a:p>
                      <a:endParaRPr lang="zh-CN"/>
                    </a:p>
                  </a:txBody>
                  <a:tcPr/>
                </a:tc>
                <a:tc vMerge="1">
                  <a:txBody>
                    <a:bodyPr/>
                    <a:lstStyle/>
                    <a:p>
                      <a:endParaRPr lang="zh-CN"/>
                    </a:p>
                  </a:txBody>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machine weight</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1300 kg</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78130">
                <a:tc vMerge="1">
                  <a:txBody>
                    <a:bodyPr/>
                    <a:lstStyle/>
                    <a:p>
                      <a:endParaRPr lang="zh-CN"/>
                    </a:p>
                  </a:txBody>
                  <a:tcPr/>
                </a:tc>
                <a:tc vMerge="1">
                  <a:txBody>
                    <a:bodyPr/>
                    <a:lstStyle/>
                    <a:p>
                      <a:endParaRPr lang="zh-CN"/>
                    </a:p>
                  </a:txBody>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power supply</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AC 110~220V 50/60 Hz</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packing dimension</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1700</a:t>
                      </a: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1600</a:t>
                      </a: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2000 mm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78130">
                <a:tc vMerge="1">
                  <a:txBody>
                    <a:bodyPr/>
                    <a:lstStyle/>
                    <a:p>
                      <a:endParaRPr lang="zh-CN"/>
                    </a:p>
                  </a:txBody>
                  <a:tcPr/>
                </a:tc>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packing weight</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1200 kg</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78130">
                <a:tc vMerge="1">
                  <a:txBody>
                    <a:bodyPr/>
                    <a:lstStyle/>
                    <a:p>
                      <a:endParaRPr lang="zh-CN"/>
                    </a:p>
                  </a:txBody>
                  <a:tcPr/>
                </a:tc>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power consumption</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1.2 kw</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rowSpan="4">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X-ray tube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tube type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sealed tube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voltage/current</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0~90Kv ( optional ) / 0~200 uA</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max.power</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100 W</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focus spot size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3~5 μm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0"/>
                  </a:ext>
                </a:extLst>
              </a:tr>
              <a:tr h="278130">
                <a:tc vMerge="1">
                  <a:txBody>
                    <a:bodyPr/>
                    <a:lstStyle/>
                    <a:p>
                      <a:endParaRPr lang="zh-CN"/>
                    </a:p>
                  </a:txBody>
                  <a:tcPr/>
                </a:tc>
                <a:tc rowSpan="6">
                  <a:txBody>
                    <a:bodyPr/>
                    <a:lstStyle/>
                    <a:p>
                      <a:pPr algn="ctr" fontAlgn="auto">
                        <a:lnSpc>
                          <a:spcPct val="120000"/>
                        </a:lnSpc>
                        <a:buNone/>
                      </a:pPr>
                      <a:r>
                        <a:rPr lang="en-US" altLang="zh-CN" sz="1000" spc="60" baseline="0">
                          <a:solidFill>
                            <a:schemeClr val="tx1">
                              <a:lumMod val="85000"/>
                              <a:lumOff val="15000"/>
                            </a:schemeClr>
                          </a:solidFill>
                          <a:uFillTx/>
                          <a:latin typeface="Arial" panose="020B0604020202020204" pitchFamily="34" charset="0"/>
                          <a:ea typeface="Source Han Sans CN Bold" panose="020B0500000000000000" pitchFamily="34" charset="-128"/>
                        </a:rPr>
                        <a:t>Imaging system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detector type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digital flat-panel detector</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pixel size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85 μm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2"/>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inspection area</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13</a:t>
                      </a: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13 cm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3"/>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pixel matrix</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1536</a:t>
                      </a: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1536</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4"/>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detection speed</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40 fps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5"/>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magnification</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1600x</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6"/>
                  </a:ext>
                </a:extLst>
              </a:tr>
              <a:tr h="278130">
                <a:tc vMerge="1">
                  <a:txBody>
                    <a:bodyPr/>
                    <a:lstStyle/>
                    <a:p>
                      <a:endParaRPr lang="zh-CN"/>
                    </a:p>
                  </a:txBody>
                  <a:tcPr/>
                </a:tc>
                <a:tc rowSpan="3">
                  <a:txBody>
                    <a:bodyPr/>
                    <a:lstStyle/>
                    <a:p>
                      <a:pPr algn="ctr" fontAlgn="auto">
                        <a:lnSpc>
                          <a:spcPct val="120000"/>
                        </a:lnSpc>
                        <a:buNone/>
                      </a:pPr>
                      <a:r>
                        <a:rPr lang="en-US" altLang="zh-CN" sz="1000" spc="60" baseline="0">
                          <a:solidFill>
                            <a:schemeClr val="tx1">
                              <a:lumMod val="85000"/>
                              <a:lumOff val="15000"/>
                            </a:schemeClr>
                          </a:solidFill>
                          <a:uFillTx/>
                          <a:latin typeface="Arial" panose="020B0604020202020204" pitchFamily="34" charset="0"/>
                          <a:ea typeface="Source Han Sans CN Bold" panose="020B0500000000000000" pitchFamily="34" charset="-128"/>
                        </a:rPr>
                        <a:t>Safety system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radiation leakage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0.3 </a:t>
                      </a: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μ</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Sv/h ( meets all international standards )</a:t>
                      </a:r>
                      <a:endParaRPr lang="zh-CN" altLang="en-US" sz="1000" spc="60" baseline="0" dirty="0">
                        <a:solidFill>
                          <a:schemeClr val="tx1">
                            <a:lumMod val="85000"/>
                            <a:lumOff val="15000"/>
                          </a:schemeClr>
                        </a:solidFill>
                        <a:uFillTx/>
                        <a:latin typeface="Arial" panose="020B0604020202020204" pitchFamily="34" charset="0"/>
                        <a:ea typeface="宋体" panose="02010600030101010101" pitchFamily="2"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7"/>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safety operation</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electromagnetic interlock,safe window,warming light,emergency stop,X-ray switch linkage</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,etc.</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8"/>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lead protection</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22mm thickness anti-radiation glass and 6mm thickness shell</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9"/>
                  </a:ext>
                </a:extLst>
              </a:tr>
            </a:tbl>
          </a:graphicData>
        </a:graphic>
      </p:graphicFrame>
      <p:sp>
        <p:nvSpPr>
          <p:cNvPr id="8" name="矩形 7"/>
          <p:cNvSpPr/>
          <p:nvPr/>
        </p:nvSpPr>
        <p:spPr>
          <a:xfrm>
            <a:off x="0" y="2540"/>
            <a:ext cx="12192000" cy="970915"/>
          </a:xfrm>
          <a:prstGeom prst="rect">
            <a:avLst/>
          </a:pr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126090" y="156825"/>
            <a:ext cx="7256145" cy="768350"/>
          </a:xfrm>
          <a:prstGeom prst="rect">
            <a:avLst/>
          </a:prstGeom>
          <a:noFill/>
        </p:spPr>
        <p:txBody>
          <a:bodyPr wrap="none" rtlCol="0">
            <a:spAutoFit/>
          </a:bodyPr>
          <a:lstStyle/>
          <a:p>
            <a:r>
              <a:rPr kumimoji="1" lang="en-US" altLang="zh-CN" sz="4400" b="1">
                <a:solidFill>
                  <a:schemeClr val="bg1">
                    <a:alpha val="10000"/>
                  </a:schemeClr>
                </a:solidFill>
                <a:effectLst>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PARAMETER</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38"/>
          <p:cNvSpPr/>
          <p:nvPr/>
        </p:nvSpPr>
        <p:spPr>
          <a:xfrm>
            <a:off x="-34506" y="5289677"/>
            <a:ext cx="12232257" cy="1215123"/>
          </a:xfrm>
          <a:custGeom>
            <a:avLst/>
            <a:gdLst>
              <a:gd name="connsiteX0" fmla="*/ 0 w 12232257"/>
              <a:gd name="connsiteY0" fmla="*/ 707634 h 1215123"/>
              <a:gd name="connsiteX1" fmla="*/ 2708695 w 12232257"/>
              <a:gd name="connsiteY1" fmla="*/ 268 h 1215123"/>
              <a:gd name="connsiteX2" fmla="*/ 4796287 w 12232257"/>
              <a:gd name="connsiteY2" fmla="*/ 776645 h 1215123"/>
              <a:gd name="connsiteX3" fmla="*/ 7349706 w 12232257"/>
              <a:gd name="connsiteY3" fmla="*/ 241807 h 1215123"/>
              <a:gd name="connsiteX4" fmla="*/ 9489057 w 12232257"/>
              <a:gd name="connsiteY4" fmla="*/ 1207966 h 1215123"/>
              <a:gd name="connsiteX5" fmla="*/ 12232257 w 12232257"/>
              <a:gd name="connsiteY5" fmla="*/ 604117 h 12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2257" h="1215123">
                <a:moveTo>
                  <a:pt x="0" y="707634"/>
                </a:moveTo>
                <a:cubicBezTo>
                  <a:pt x="954657" y="348200"/>
                  <a:pt x="1909314" y="-11234"/>
                  <a:pt x="2708695" y="268"/>
                </a:cubicBezTo>
                <a:cubicBezTo>
                  <a:pt x="3508076" y="11770"/>
                  <a:pt x="4022785" y="736389"/>
                  <a:pt x="4796287" y="776645"/>
                </a:cubicBezTo>
                <a:cubicBezTo>
                  <a:pt x="5569789" y="816901"/>
                  <a:pt x="6567578" y="169920"/>
                  <a:pt x="7349706" y="241807"/>
                </a:cubicBezTo>
                <a:cubicBezTo>
                  <a:pt x="8131834" y="313694"/>
                  <a:pt x="8675299" y="1147581"/>
                  <a:pt x="9489057" y="1207966"/>
                </a:cubicBezTo>
                <a:cubicBezTo>
                  <a:pt x="10302815" y="1268351"/>
                  <a:pt x="11267536" y="936234"/>
                  <a:pt x="12232257" y="604117"/>
                </a:cubicBezTo>
              </a:path>
            </a:pathLst>
          </a:custGeom>
          <a:noFill/>
          <a:ln w="12700" cap="flat" cmpd="sng" algn="ctr">
            <a:solidFill>
              <a:srgbClr val="FFFFFF">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aphicFrame>
        <p:nvGraphicFramePr>
          <p:cNvPr id="2" name="表格 1"/>
          <p:cNvGraphicFramePr>
            <a:graphicFrameLocks noGrp="1"/>
          </p:cNvGraphicFramePr>
          <p:nvPr>
            <p:custDataLst>
              <p:tags r:id="rId1"/>
            </p:custDataLst>
          </p:nvPr>
        </p:nvGraphicFramePr>
        <p:xfrm>
          <a:off x="793750" y="1141730"/>
          <a:ext cx="11070590" cy="5512119"/>
        </p:xfrm>
        <a:graphic>
          <a:graphicData uri="http://schemas.openxmlformats.org/drawingml/2006/table">
            <a:tbl>
              <a:tblPr firstRow="1" bandRow="1">
                <a:tableStyleId>{5C22544A-7EE6-4342-B048-85BDC9FD1C3A}</a:tableStyleId>
              </a:tblPr>
              <a:tblGrid>
                <a:gridCol w="1247775">
                  <a:extLst>
                    <a:ext uri="{9D8B030D-6E8A-4147-A177-3AD203B41FA5}">
                      <a16:colId xmlns:a16="http://schemas.microsoft.com/office/drawing/2014/main" val="20000"/>
                    </a:ext>
                  </a:extLst>
                </a:gridCol>
                <a:gridCol w="1341755">
                  <a:extLst>
                    <a:ext uri="{9D8B030D-6E8A-4147-A177-3AD203B41FA5}">
                      <a16:colId xmlns:a16="http://schemas.microsoft.com/office/drawing/2014/main" val="20001"/>
                    </a:ext>
                  </a:extLst>
                </a:gridCol>
                <a:gridCol w="1413510">
                  <a:extLst>
                    <a:ext uri="{9D8B030D-6E8A-4147-A177-3AD203B41FA5}">
                      <a16:colId xmlns:a16="http://schemas.microsoft.com/office/drawing/2014/main" val="20002"/>
                    </a:ext>
                  </a:extLst>
                </a:gridCol>
                <a:gridCol w="7067550">
                  <a:extLst>
                    <a:ext uri="{9D8B030D-6E8A-4147-A177-3AD203B41FA5}">
                      <a16:colId xmlns:a16="http://schemas.microsoft.com/office/drawing/2014/main" val="20003"/>
                    </a:ext>
                  </a:extLst>
                </a:gridCol>
              </a:tblGrid>
              <a:tr h="278130">
                <a:tc>
                  <a:txBody>
                    <a:bodyPr/>
                    <a:lstStyle/>
                    <a:p>
                      <a:pPr algn="ctr" fontAlgn="auto">
                        <a:lnSpc>
                          <a:spcPct val="120000"/>
                        </a:lnSpc>
                      </a:pPr>
                      <a:r>
                        <a:rPr lang="en-US" altLang="zh-CN" sz="1000" spc="60" baseline="0" dirty="0">
                          <a:solidFill>
                            <a:schemeClr val="bg1"/>
                          </a:solidFill>
                          <a:latin typeface="Arial" panose="020B0604020202020204" pitchFamily="34" charset="0"/>
                          <a:ea typeface="Source Han Sans CN Bold" panose="020B0500000000000000" pitchFamily="34" charset="-128"/>
                        </a:rPr>
                        <a:t>specs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en-US" altLang="zh-CN" sz="1000" spc="60" baseline="0" dirty="0">
                          <a:solidFill>
                            <a:schemeClr val="bg1"/>
                          </a:solidFill>
                          <a:latin typeface="Arial" panose="020B0604020202020204" pitchFamily="34" charset="0"/>
                          <a:ea typeface="Source Han Sans CN Bold" panose="020B0500000000000000" pitchFamily="34" charset="-128"/>
                        </a:rPr>
                        <a:t>iterms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en-US" altLang="zh-CN" sz="1000" spc="60" baseline="0" dirty="0">
                          <a:solidFill>
                            <a:schemeClr val="bg1"/>
                          </a:solidFill>
                          <a:latin typeface="Arial" panose="020B0604020202020204" pitchFamily="34" charset="0"/>
                          <a:ea typeface="Source Han Sans CN Bold" panose="020B0500000000000000" pitchFamily="34" charset="-128"/>
                        </a:rPr>
                        <a:t>substance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en-US" altLang="zh-CN" sz="1000" spc="60" baseline="0" dirty="0">
                          <a:solidFill>
                            <a:schemeClr val="bg1"/>
                          </a:solidFill>
                          <a:latin typeface="Arial" panose="020B0604020202020204" pitchFamily="34" charset="0"/>
                          <a:ea typeface="Source Han Sans CN Bold" panose="020B0500000000000000" pitchFamily="34" charset="-128"/>
                        </a:rPr>
                        <a:t>contents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59385">
                <a:tc rowSpan="19">
                  <a:txBody>
                    <a:bodyPr/>
                    <a:lstStyle/>
                    <a:p>
                      <a:pPr algn="ctr" fontAlgn="auto">
                        <a:lnSpc>
                          <a:spcPct val="120000"/>
                        </a:lnSpc>
                      </a:pPr>
                      <a:r>
                        <a:rPr lang="en-US" altLang="zh-CN" sz="1000" b="1" spc="60" dirty="0">
                          <a:solidFill>
                            <a:schemeClr val="tx1"/>
                          </a:solidFill>
                          <a:latin typeface="Arial" panose="020B0604020202020204" pitchFamily="34" charset="0"/>
                          <a:ea typeface="Source Han Sans CN Bold" panose="020B0500000000000000" pitchFamily="34" charset="-128"/>
                          <a:sym typeface="+mn-ea"/>
                        </a:rPr>
                        <a:t>Technical spes</a:t>
                      </a:r>
                      <a:endParaRPr lang="zh-CN" altLang="en-US" sz="1000" b="1" spc="60" baseline="0" dirty="0">
                        <a:solidFill>
                          <a:schemeClr val="tx1"/>
                        </a:solidFill>
                        <a:latin typeface="Arial" panose="020B0604020202020204" pitchFamily="34" charset="0"/>
                        <a:ea typeface="Source Han Sans CN Bold" panose="020B0500000000000000" pitchFamily="34" charset="-128"/>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6">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Process software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auto-measuring</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BGA soldering voids auto-measuring/short circuit/cold soldering/crack/foreign materials,etc.</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23190">
                <a:tc vMerge="1">
                  <a:txBody>
                    <a:bodyPr/>
                    <a:lstStyle/>
                    <a:p>
                      <a:endParaRPr lang="zh-CN"/>
                    </a:p>
                  </a:txBody>
                  <a:tcPr/>
                </a:tc>
                <a:tc vMerge="1">
                  <a:txBody>
                    <a:bodyPr/>
                    <a:lstStyle/>
                    <a:p>
                      <a:endParaRPr lang="zh-CN"/>
                    </a:p>
                  </a:txBody>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measuring tools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support measuring distance/angle/diameter/polygon/curve,etc.</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78130">
                <a:tc vMerge="1">
                  <a:txBody>
                    <a:bodyPr/>
                    <a:lstStyle/>
                    <a:p>
                      <a:endParaRPr lang="zh-CN"/>
                    </a:p>
                  </a:txBody>
                  <a:tcPr/>
                </a:tc>
                <a:tc vMerge="1">
                  <a:txBody>
                    <a:bodyPr/>
                    <a:lstStyle/>
                    <a:p>
                      <a:endParaRPr lang="zh-CN"/>
                    </a:p>
                  </a:txBody>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CNC mode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CNC programmable inspection/easy operation and mass inspection</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area measuring</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preset area standard and NG auto-warming</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78130">
                <a:tc vMerge="1">
                  <a:txBody>
                    <a:bodyPr/>
                    <a:lstStyle/>
                    <a:p>
                      <a:endParaRPr lang="zh-CN"/>
                    </a:p>
                  </a:txBody>
                  <a:tcPr/>
                </a:tc>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auto-navigation</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convenient target point positioning system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78130">
                <a:tc vMerge="1">
                  <a:txBody>
                    <a:bodyPr/>
                    <a:lstStyle/>
                    <a:p>
                      <a:endParaRPr lang="zh-CN"/>
                    </a:p>
                  </a:txBody>
                  <a:tcPr/>
                </a:tc>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3D model</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BGA and other components 3D model</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rowSpan="7">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Motion system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movement control</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joystick,keyboard,mouse</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max.platform area</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dirty="0">
                          <a:solidFill>
                            <a:schemeClr val="tx1">
                              <a:lumMod val="85000"/>
                              <a:lumOff val="15000"/>
                            </a:schemeClr>
                          </a:solidFill>
                          <a:uFillTx/>
                          <a:latin typeface="Arial" panose="020B0604020202020204" pitchFamily="34" charset="0"/>
                          <a:ea typeface="Source Han Sans CN Bold" panose="020B0500000000000000" pitchFamily="34" charset="-128"/>
                          <a:sym typeface="+mn-ea"/>
                        </a:rPr>
                        <a:t>700</a:t>
                      </a:r>
                      <a:r>
                        <a:rPr lang="zh-CN" altLang="en-US" sz="1000" spc="60" dirty="0">
                          <a:solidFill>
                            <a:schemeClr val="tx1">
                              <a:lumMod val="85000"/>
                              <a:lumOff val="15000"/>
                            </a:schemeClr>
                          </a:solidFill>
                          <a:uFillTx/>
                          <a:latin typeface="Arial" panose="020B0604020202020204" pitchFamily="34" charset="0"/>
                          <a:ea typeface="Source Han Sans CN Bold" panose="020B0500000000000000" pitchFamily="34" charset="-128"/>
                          <a:sym typeface="+mn-ea"/>
                        </a:rPr>
                        <a:t>×</a:t>
                      </a:r>
                      <a:r>
                        <a:rPr lang="en-US" altLang="zh-CN" sz="1000" spc="60" dirty="0">
                          <a:solidFill>
                            <a:schemeClr val="tx1">
                              <a:lumMod val="85000"/>
                              <a:lumOff val="15000"/>
                            </a:schemeClr>
                          </a:solidFill>
                          <a:uFillTx/>
                          <a:latin typeface="Arial" panose="020B0604020202020204" pitchFamily="34" charset="0"/>
                          <a:ea typeface="Source Han Sans CN Bold" panose="020B0500000000000000" pitchFamily="34" charset="-128"/>
                          <a:sym typeface="+mn-ea"/>
                        </a:rPr>
                        <a:t>700 mm</a:t>
                      </a:r>
                      <a:endPar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max.loading area</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570</a:t>
                      </a: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t>
                      </a: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570 mm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max.loading weight</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 15 kg</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0"/>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max.inspect area</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dirty="0">
                          <a:solidFill>
                            <a:schemeClr val="tx1">
                              <a:lumMod val="85000"/>
                              <a:lumOff val="15000"/>
                            </a:schemeClr>
                          </a:solidFill>
                          <a:uFillTx/>
                          <a:latin typeface="Arial" panose="020B0604020202020204" pitchFamily="34" charset="0"/>
                          <a:ea typeface="Source Han Sans CN Bold" panose="020B0500000000000000" pitchFamily="34" charset="-128"/>
                          <a:sym typeface="+mn-ea"/>
                        </a:rPr>
                        <a:t>550</a:t>
                      </a:r>
                      <a:r>
                        <a:rPr lang="zh-CN" altLang="en-US" sz="1000" spc="60" dirty="0">
                          <a:solidFill>
                            <a:schemeClr val="tx1">
                              <a:lumMod val="85000"/>
                              <a:lumOff val="15000"/>
                            </a:schemeClr>
                          </a:solidFill>
                          <a:uFillTx/>
                          <a:latin typeface="Arial" panose="020B0604020202020204" pitchFamily="34" charset="0"/>
                          <a:ea typeface="Source Han Sans CN Bold" panose="020B0500000000000000" pitchFamily="34" charset="-128"/>
                          <a:sym typeface="+mn-ea"/>
                        </a:rPr>
                        <a:t>×</a:t>
                      </a:r>
                      <a:r>
                        <a:rPr lang="en-US" altLang="zh-CN" sz="1000" spc="60" dirty="0">
                          <a:solidFill>
                            <a:schemeClr val="tx1">
                              <a:lumMod val="85000"/>
                              <a:lumOff val="15000"/>
                            </a:schemeClr>
                          </a:solidFill>
                          <a:uFillTx/>
                          <a:latin typeface="Arial" panose="020B0604020202020204" pitchFamily="34" charset="0"/>
                          <a:ea typeface="Source Han Sans CN Bold" panose="020B0500000000000000" pitchFamily="34" charset="-128"/>
                          <a:sym typeface="+mn-ea"/>
                        </a:rPr>
                        <a:t>550 mm</a:t>
                      </a:r>
                      <a:endPar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oblique views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detector 0~65</a:t>
                      </a:r>
                      <a:r>
                        <a:rPr lang="zh-CN" altLang="en-US"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2"/>
                  </a:ext>
                </a:extLst>
              </a:tr>
              <a:tr h="132715">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manipulator</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5-axis with X/Y/Z1/Z2/T1</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3"/>
                  </a:ext>
                </a:extLst>
              </a:tr>
              <a:tr h="278130">
                <a:tc vMerge="1">
                  <a:txBody>
                    <a:bodyPr/>
                    <a:lstStyle/>
                    <a:p>
                      <a:endParaRPr lang="zh-CN"/>
                    </a:p>
                  </a:txBody>
                  <a:tcPr/>
                </a:tc>
                <a:tc rowSpan="6">
                  <a:txBody>
                    <a:bodyPr/>
                    <a:lstStyle/>
                    <a:p>
                      <a:pPr algn="ctr" fontAlgn="auto">
                        <a:lnSpc>
                          <a:spcPct val="120000"/>
                        </a:lnSpc>
                        <a:buNone/>
                      </a:pPr>
                      <a:r>
                        <a:rPr lang="en-US" altLang="zh-CN" sz="1000" spc="60" baseline="0">
                          <a:solidFill>
                            <a:schemeClr val="tx1">
                              <a:lumMod val="85000"/>
                              <a:lumOff val="15000"/>
                            </a:schemeClr>
                          </a:solidFill>
                          <a:uFillTx/>
                          <a:latin typeface="Arial" panose="020B0604020202020204" pitchFamily="34" charset="0"/>
                          <a:ea typeface="Source Han Sans CN Bold" panose="020B0500000000000000" pitchFamily="34" charset="-128"/>
                        </a:rPr>
                        <a:t>Industrial PC</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monitor</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24 inches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4"/>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system OS</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windows 7</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5"/>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hard disk</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1000 GB</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6"/>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RAM</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4 GB</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7"/>
                  </a:ext>
                </a:extLst>
              </a:tr>
              <a:tr h="278130">
                <a:tc vMerge="1">
                  <a:txBody>
                    <a:bodyPr/>
                    <a:lstStyle/>
                    <a:p>
                      <a:endParaRPr lang="zh-CN"/>
                    </a:p>
                  </a:txBody>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CPU</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I5</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8"/>
                  </a:ext>
                </a:extLst>
              </a:tr>
              <a:tr h="278130">
                <a:tc vMerge="1">
                  <a:txBody>
                    <a:bodyPr/>
                    <a:lstStyle/>
                    <a:p>
                      <a:endParaRPr lang="zh-CN"/>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zh-CN"/>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working temp</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en-US" altLang="zh-CN" sz="1000" spc="60" baseline="0" dirty="0">
                          <a:solidFill>
                            <a:schemeClr val="tx1">
                              <a:lumMod val="85000"/>
                              <a:lumOff val="15000"/>
                            </a:schemeClr>
                          </a:solidFill>
                          <a:uFillTx/>
                          <a:latin typeface="Arial" panose="020B0604020202020204" pitchFamily="34" charset="0"/>
                          <a:ea typeface="Source Han Sans CN Bold" panose="020B0500000000000000" pitchFamily="34" charset="-128"/>
                        </a:rPr>
                        <a:t>0~50 ℃</a:t>
                      </a: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9"/>
                  </a:ext>
                </a:extLst>
              </a:tr>
            </a:tbl>
          </a:graphicData>
        </a:graphic>
      </p:graphicFrame>
      <p:sp>
        <p:nvSpPr>
          <p:cNvPr id="8" name="矩形 7"/>
          <p:cNvSpPr/>
          <p:nvPr/>
        </p:nvSpPr>
        <p:spPr>
          <a:xfrm>
            <a:off x="0" y="2540"/>
            <a:ext cx="12192000" cy="970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126090" y="156825"/>
            <a:ext cx="7256145" cy="768350"/>
          </a:xfrm>
          <a:prstGeom prst="rect">
            <a:avLst/>
          </a:prstGeom>
          <a:noFill/>
        </p:spPr>
        <p:txBody>
          <a:bodyPr wrap="none" rtlCol="0">
            <a:spAutoFit/>
            <a:scene3d>
              <a:camera prst="orthographicFront"/>
              <a:lightRig rig="threePt" dir="t"/>
            </a:scene3d>
          </a:bodyPr>
          <a:lstStyle/>
          <a:p>
            <a:r>
              <a:rPr kumimoji="1" lang="en-US" altLang="zh-CN" sz="4400" b="1" dirty="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PARAMETER</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2260"/>
            <a:ext cx="12192000" cy="37039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矩形 72"/>
          <p:cNvSpPr/>
          <p:nvPr/>
        </p:nvSpPr>
        <p:spPr>
          <a:xfrm>
            <a:off x="739067" y="2633038"/>
            <a:ext cx="2247900" cy="3117420"/>
          </a:xfrm>
          <a:prstGeom prst="rect">
            <a:avLst/>
          </a:prstGeom>
          <a:solidFill>
            <a:schemeClr val="bg1"/>
          </a:solidFill>
          <a:ln w="12700">
            <a:solidFill>
              <a:schemeClr val="bg1">
                <a:lumMod val="85000"/>
              </a:schemeClr>
            </a:solidFill>
          </a:ln>
          <a:effectLst>
            <a:outerShdw blurRad="228600" dist="76200" dir="8100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umanst521 BT" panose="020B0602020204020204"/>
              <a:ea typeface="字魂59号-创粗黑"/>
              <a:cs typeface="+mn-cs"/>
            </a:endParaRPr>
          </a:p>
        </p:txBody>
      </p:sp>
      <p:sp>
        <p:nvSpPr>
          <p:cNvPr id="77" name="矩形 76"/>
          <p:cNvSpPr/>
          <p:nvPr/>
        </p:nvSpPr>
        <p:spPr>
          <a:xfrm>
            <a:off x="3569130" y="2633038"/>
            <a:ext cx="2247900" cy="3117420"/>
          </a:xfrm>
          <a:prstGeom prst="rect">
            <a:avLst/>
          </a:prstGeom>
          <a:solidFill>
            <a:schemeClr val="bg1"/>
          </a:solidFill>
          <a:ln w="12700">
            <a:solidFill>
              <a:schemeClr val="bg1">
                <a:lumMod val="85000"/>
              </a:schemeClr>
            </a:solidFill>
          </a:ln>
          <a:effectLst>
            <a:outerShdw blurRad="228600" dist="76200" dir="8100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umanst521 BT" panose="020B0602020204020204"/>
              <a:ea typeface="字魂59号-创粗黑"/>
              <a:cs typeface="+mn-cs"/>
            </a:endParaRPr>
          </a:p>
        </p:txBody>
      </p:sp>
      <p:sp>
        <p:nvSpPr>
          <p:cNvPr id="80" name="矩形 79"/>
          <p:cNvSpPr/>
          <p:nvPr/>
        </p:nvSpPr>
        <p:spPr>
          <a:xfrm>
            <a:off x="6322175" y="2633038"/>
            <a:ext cx="2247900" cy="3117420"/>
          </a:xfrm>
          <a:prstGeom prst="rect">
            <a:avLst/>
          </a:prstGeom>
          <a:solidFill>
            <a:schemeClr val="bg1"/>
          </a:solidFill>
          <a:ln w="12700">
            <a:solidFill>
              <a:schemeClr val="bg1">
                <a:lumMod val="85000"/>
              </a:schemeClr>
            </a:solidFill>
          </a:ln>
          <a:effectLst>
            <a:outerShdw blurRad="228600" dist="76200" dir="8100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umanst521 BT" panose="020B0602020204020204"/>
              <a:ea typeface="字魂59号-创粗黑"/>
              <a:cs typeface="+mn-cs"/>
            </a:endParaRPr>
          </a:p>
        </p:txBody>
      </p:sp>
      <p:sp>
        <p:nvSpPr>
          <p:cNvPr id="84" name="矩形 83"/>
          <p:cNvSpPr/>
          <p:nvPr/>
        </p:nvSpPr>
        <p:spPr>
          <a:xfrm>
            <a:off x="9121472" y="2633038"/>
            <a:ext cx="2247900" cy="3117420"/>
          </a:xfrm>
          <a:prstGeom prst="rect">
            <a:avLst/>
          </a:prstGeom>
          <a:solidFill>
            <a:schemeClr val="bg1"/>
          </a:solidFill>
          <a:ln w="12700">
            <a:solidFill>
              <a:schemeClr val="bg1">
                <a:lumMod val="85000"/>
              </a:schemeClr>
            </a:solidFill>
          </a:ln>
          <a:effectLst>
            <a:outerShdw blurRad="228600" dist="76200" dir="8100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umanst521 BT" panose="020B0602020204020204"/>
              <a:ea typeface="字魂59号-创粗黑"/>
              <a:cs typeface="+mn-cs"/>
            </a:endParaRPr>
          </a:p>
        </p:txBody>
      </p:sp>
      <p:sp>
        <p:nvSpPr>
          <p:cNvPr id="101" name="Shape 108"/>
          <p:cNvSpPr/>
          <p:nvPr/>
        </p:nvSpPr>
        <p:spPr>
          <a:xfrm>
            <a:off x="1503486" y="5415903"/>
            <a:ext cx="668850" cy="669109"/>
          </a:xfrm>
          <a:prstGeom prst="ellipse">
            <a:avLst/>
          </a:prstGeom>
          <a:gradFill>
            <a:gsLst>
              <a:gs pos="0">
                <a:schemeClr val="bg1"/>
              </a:gs>
              <a:gs pos="51000">
                <a:schemeClr val="bg1">
                  <a:lumMod val="95000"/>
                </a:schemeClr>
              </a:gs>
              <a:gs pos="100000">
                <a:schemeClr val="bg1">
                  <a:lumMod val="75000"/>
                </a:schemeClr>
              </a:gs>
            </a:gsLst>
            <a:lin ang="18900000" scaled="0"/>
          </a:gra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cs typeface="+mn-ea"/>
              <a:sym typeface="+mn-lt"/>
            </a:endParaRPr>
          </a:p>
        </p:txBody>
      </p:sp>
      <p:sp>
        <p:nvSpPr>
          <p:cNvPr id="107" name="Oval 45"/>
          <p:cNvSpPr/>
          <p:nvPr/>
        </p:nvSpPr>
        <p:spPr>
          <a:xfrm>
            <a:off x="1672231" y="5589458"/>
            <a:ext cx="326369" cy="354613"/>
          </a:xfrm>
          <a:custGeom>
            <a:avLst/>
            <a:gdLst>
              <a:gd name="connsiteX0" fmla="*/ 400482 w 560086"/>
              <a:gd name="connsiteY0" fmla="*/ 203934 h 608556"/>
              <a:gd name="connsiteX1" fmla="*/ 431714 w 560086"/>
              <a:gd name="connsiteY1" fmla="*/ 235122 h 608556"/>
              <a:gd name="connsiteX2" fmla="*/ 254767 w 560086"/>
              <a:gd name="connsiteY2" fmla="*/ 411820 h 608556"/>
              <a:gd name="connsiteX3" fmla="*/ 157356 w 560086"/>
              <a:gd name="connsiteY3" fmla="*/ 314596 h 608556"/>
              <a:gd name="connsiteX4" fmla="*/ 173022 w 560086"/>
              <a:gd name="connsiteY4" fmla="*/ 299002 h 608556"/>
              <a:gd name="connsiteX5" fmla="*/ 188638 w 560086"/>
              <a:gd name="connsiteY5" fmla="*/ 283408 h 608556"/>
              <a:gd name="connsiteX6" fmla="*/ 196521 w 560086"/>
              <a:gd name="connsiteY6" fmla="*/ 291280 h 608556"/>
              <a:gd name="connsiteX7" fmla="*/ 254767 w 560086"/>
              <a:gd name="connsiteY7" fmla="*/ 349444 h 608556"/>
              <a:gd name="connsiteX8" fmla="*/ 369652 w 560086"/>
              <a:gd name="connsiteY8" fmla="*/ 234721 h 608556"/>
              <a:gd name="connsiteX9" fmla="*/ 280059 w 560086"/>
              <a:gd name="connsiteY9" fmla="*/ 56759 h 608556"/>
              <a:gd name="connsiteX10" fmla="*/ 217645 w 560086"/>
              <a:gd name="connsiteY10" fmla="*/ 96069 h 608556"/>
              <a:gd name="connsiteX11" fmla="*/ 132685 w 560086"/>
              <a:gd name="connsiteY11" fmla="*/ 133675 h 608556"/>
              <a:gd name="connsiteX12" fmla="*/ 44412 w 560086"/>
              <a:gd name="connsiteY12" fmla="*/ 155486 h 608556"/>
              <a:gd name="connsiteX13" fmla="*/ 70874 w 560086"/>
              <a:gd name="connsiteY13" fmla="*/ 306259 h 608556"/>
              <a:gd name="connsiteX14" fmla="*/ 143330 w 560086"/>
              <a:gd name="connsiteY14" fmla="*/ 446752 h 608556"/>
              <a:gd name="connsiteX15" fmla="*/ 280059 w 560086"/>
              <a:gd name="connsiteY15" fmla="*/ 559519 h 608556"/>
              <a:gd name="connsiteX16" fmla="*/ 417290 w 560086"/>
              <a:gd name="connsiteY16" fmla="*/ 446101 h 608556"/>
              <a:gd name="connsiteX17" fmla="*/ 489646 w 560086"/>
              <a:gd name="connsiteY17" fmla="*/ 304855 h 608556"/>
              <a:gd name="connsiteX18" fmla="*/ 515656 w 560086"/>
              <a:gd name="connsiteY18" fmla="*/ 155486 h 608556"/>
              <a:gd name="connsiteX19" fmla="*/ 427383 w 560086"/>
              <a:gd name="connsiteY19" fmla="*/ 133675 h 608556"/>
              <a:gd name="connsiteX20" fmla="*/ 342423 w 560086"/>
              <a:gd name="connsiteY20" fmla="*/ 96069 h 608556"/>
              <a:gd name="connsiteX21" fmla="*/ 280059 w 560086"/>
              <a:gd name="connsiteY21" fmla="*/ 56759 h 608556"/>
              <a:gd name="connsiteX22" fmla="*/ 280059 w 560086"/>
              <a:gd name="connsiteY22" fmla="*/ 0 h 608556"/>
              <a:gd name="connsiteX23" fmla="*/ 294319 w 560086"/>
              <a:gd name="connsiteY23" fmla="*/ 12034 h 608556"/>
              <a:gd name="connsiteX24" fmla="*/ 364567 w 560086"/>
              <a:gd name="connsiteY24" fmla="*/ 57862 h 608556"/>
              <a:gd name="connsiteX25" fmla="*/ 540110 w 560086"/>
              <a:gd name="connsiteY25" fmla="*/ 114070 h 608556"/>
              <a:gd name="connsiteX26" fmla="*/ 559140 w 560086"/>
              <a:gd name="connsiteY26" fmla="*/ 116025 h 608556"/>
              <a:gd name="connsiteX27" fmla="*/ 559944 w 560086"/>
              <a:gd name="connsiteY27" fmla="*/ 135079 h 608556"/>
              <a:gd name="connsiteX28" fmla="*/ 531774 w 560086"/>
              <a:gd name="connsiteY28" fmla="*/ 318242 h 608556"/>
              <a:gd name="connsiteX29" fmla="*/ 452338 w 560086"/>
              <a:gd name="connsiteY29" fmla="*/ 472926 h 608556"/>
              <a:gd name="connsiteX30" fmla="*/ 289549 w 560086"/>
              <a:gd name="connsiteY30" fmla="*/ 604043 h 608556"/>
              <a:gd name="connsiteX31" fmla="*/ 280059 w 560086"/>
              <a:gd name="connsiteY31" fmla="*/ 608556 h 608556"/>
              <a:gd name="connsiteX32" fmla="*/ 270519 w 560086"/>
              <a:gd name="connsiteY32" fmla="*/ 604043 h 608556"/>
              <a:gd name="connsiteX33" fmla="*/ 107730 w 560086"/>
              <a:gd name="connsiteY33" fmla="*/ 472926 h 608556"/>
              <a:gd name="connsiteX34" fmla="*/ 28294 w 560086"/>
              <a:gd name="connsiteY34" fmla="*/ 318242 h 608556"/>
              <a:gd name="connsiteX35" fmla="*/ 124 w 560086"/>
              <a:gd name="connsiteY35" fmla="*/ 135079 h 608556"/>
              <a:gd name="connsiteX36" fmla="*/ 978 w 560086"/>
              <a:gd name="connsiteY36" fmla="*/ 116025 h 608556"/>
              <a:gd name="connsiteX37" fmla="*/ 19958 w 560086"/>
              <a:gd name="connsiteY37" fmla="*/ 114070 h 608556"/>
              <a:gd name="connsiteX38" fmla="*/ 195501 w 560086"/>
              <a:gd name="connsiteY38" fmla="*/ 57862 h 608556"/>
              <a:gd name="connsiteX39" fmla="*/ 265799 w 560086"/>
              <a:gd name="connsiteY39" fmla="*/ 12034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0086" h="608556">
                <a:moveTo>
                  <a:pt x="400482" y="203934"/>
                </a:moveTo>
                <a:lnTo>
                  <a:pt x="431714" y="235122"/>
                </a:lnTo>
                <a:lnTo>
                  <a:pt x="254767" y="411820"/>
                </a:lnTo>
                <a:lnTo>
                  <a:pt x="157356" y="314596"/>
                </a:lnTo>
                <a:lnTo>
                  <a:pt x="173022" y="299002"/>
                </a:lnTo>
                <a:lnTo>
                  <a:pt x="188638" y="283408"/>
                </a:lnTo>
                <a:lnTo>
                  <a:pt x="196521" y="291280"/>
                </a:lnTo>
                <a:lnTo>
                  <a:pt x="254767" y="349444"/>
                </a:lnTo>
                <a:lnTo>
                  <a:pt x="369652" y="234721"/>
                </a:lnTo>
                <a:close/>
                <a:moveTo>
                  <a:pt x="280059" y="56759"/>
                </a:moveTo>
                <a:cubicBezTo>
                  <a:pt x="267054" y="66286"/>
                  <a:pt x="245714" y="80827"/>
                  <a:pt x="217645" y="96069"/>
                </a:cubicBezTo>
                <a:cubicBezTo>
                  <a:pt x="189978" y="111111"/>
                  <a:pt x="161407" y="123747"/>
                  <a:pt x="132685" y="133675"/>
                </a:cubicBezTo>
                <a:cubicBezTo>
                  <a:pt x="103311" y="143803"/>
                  <a:pt x="73736" y="151124"/>
                  <a:pt x="44412" y="155486"/>
                </a:cubicBezTo>
                <a:cubicBezTo>
                  <a:pt x="45366" y="183815"/>
                  <a:pt x="50036" y="241527"/>
                  <a:pt x="70874" y="306259"/>
                </a:cubicBezTo>
                <a:cubicBezTo>
                  <a:pt x="87896" y="359207"/>
                  <a:pt x="112249" y="406490"/>
                  <a:pt x="143330" y="446752"/>
                </a:cubicBezTo>
                <a:cubicBezTo>
                  <a:pt x="179785" y="494085"/>
                  <a:pt x="225729" y="531991"/>
                  <a:pt x="280059" y="559519"/>
                </a:cubicBezTo>
                <a:cubicBezTo>
                  <a:pt x="334590" y="531841"/>
                  <a:pt x="380735" y="493734"/>
                  <a:pt x="417290" y="446101"/>
                </a:cubicBezTo>
                <a:cubicBezTo>
                  <a:pt x="448371" y="405587"/>
                  <a:pt x="472725" y="358054"/>
                  <a:pt x="489646" y="304855"/>
                </a:cubicBezTo>
                <a:cubicBezTo>
                  <a:pt x="510183" y="240424"/>
                  <a:pt x="514752" y="183514"/>
                  <a:pt x="515656" y="155486"/>
                </a:cubicBezTo>
                <a:cubicBezTo>
                  <a:pt x="486382" y="151124"/>
                  <a:pt x="456757" y="143803"/>
                  <a:pt x="427383" y="133675"/>
                </a:cubicBezTo>
                <a:cubicBezTo>
                  <a:pt x="398661" y="123747"/>
                  <a:pt x="370090" y="111111"/>
                  <a:pt x="342423" y="96069"/>
                </a:cubicBezTo>
                <a:cubicBezTo>
                  <a:pt x="314354" y="80827"/>
                  <a:pt x="293014" y="66286"/>
                  <a:pt x="280059" y="56759"/>
                </a:cubicBezTo>
                <a:close/>
                <a:moveTo>
                  <a:pt x="280059" y="0"/>
                </a:moveTo>
                <a:lnTo>
                  <a:pt x="294319" y="12034"/>
                </a:lnTo>
                <a:cubicBezTo>
                  <a:pt x="294571" y="12234"/>
                  <a:pt x="320982" y="34346"/>
                  <a:pt x="364567" y="57862"/>
                </a:cubicBezTo>
                <a:cubicBezTo>
                  <a:pt x="404335" y="79373"/>
                  <a:pt x="467101" y="106599"/>
                  <a:pt x="540110" y="114070"/>
                </a:cubicBezTo>
                <a:lnTo>
                  <a:pt x="559140" y="116025"/>
                </a:lnTo>
                <a:lnTo>
                  <a:pt x="559944" y="135079"/>
                </a:lnTo>
                <a:cubicBezTo>
                  <a:pt x="560094" y="138488"/>
                  <a:pt x="563107" y="219766"/>
                  <a:pt x="531774" y="318242"/>
                </a:cubicBezTo>
                <a:cubicBezTo>
                  <a:pt x="513246" y="376305"/>
                  <a:pt x="486533" y="428351"/>
                  <a:pt x="452338" y="472926"/>
                </a:cubicBezTo>
                <a:cubicBezTo>
                  <a:pt x="409407" y="528883"/>
                  <a:pt x="354625" y="573006"/>
                  <a:pt x="289549" y="604043"/>
                </a:cubicBezTo>
                <a:lnTo>
                  <a:pt x="280059" y="608556"/>
                </a:lnTo>
                <a:lnTo>
                  <a:pt x="270519" y="604043"/>
                </a:lnTo>
                <a:cubicBezTo>
                  <a:pt x="205443" y="573006"/>
                  <a:pt x="150661" y="528883"/>
                  <a:pt x="107730" y="472926"/>
                </a:cubicBezTo>
                <a:cubicBezTo>
                  <a:pt x="73535" y="428351"/>
                  <a:pt x="46822" y="376305"/>
                  <a:pt x="28294" y="318242"/>
                </a:cubicBezTo>
                <a:cubicBezTo>
                  <a:pt x="-3039" y="219766"/>
                  <a:pt x="24" y="138488"/>
                  <a:pt x="124" y="135079"/>
                </a:cubicBezTo>
                <a:lnTo>
                  <a:pt x="978" y="116025"/>
                </a:lnTo>
                <a:lnTo>
                  <a:pt x="19958" y="114070"/>
                </a:lnTo>
                <a:cubicBezTo>
                  <a:pt x="92967" y="106599"/>
                  <a:pt x="155733" y="79373"/>
                  <a:pt x="195501" y="57862"/>
                </a:cubicBezTo>
                <a:cubicBezTo>
                  <a:pt x="239086" y="34346"/>
                  <a:pt x="265497" y="12234"/>
                  <a:pt x="265799" y="12034"/>
                </a:cubicBezTo>
                <a:close/>
              </a:path>
            </a:pathLst>
          </a:cu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endParaRPr>
          </a:p>
        </p:txBody>
      </p:sp>
      <p:sp>
        <p:nvSpPr>
          <p:cNvPr id="102" name="Shape 108"/>
          <p:cNvSpPr/>
          <p:nvPr/>
        </p:nvSpPr>
        <p:spPr>
          <a:xfrm>
            <a:off x="4358655" y="5415903"/>
            <a:ext cx="668850" cy="669109"/>
          </a:xfrm>
          <a:prstGeom prst="ellipse">
            <a:avLst/>
          </a:prstGeom>
          <a:gradFill>
            <a:gsLst>
              <a:gs pos="0">
                <a:schemeClr val="bg1"/>
              </a:gs>
              <a:gs pos="51000">
                <a:schemeClr val="bg1">
                  <a:lumMod val="95000"/>
                </a:schemeClr>
              </a:gs>
              <a:gs pos="100000">
                <a:schemeClr val="bg1">
                  <a:lumMod val="75000"/>
                </a:schemeClr>
              </a:gs>
            </a:gsLst>
            <a:lin ang="18900000" scaled="0"/>
          </a:gra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cs typeface="+mn-ea"/>
              <a:sym typeface="+mn-lt"/>
            </a:endParaRPr>
          </a:p>
        </p:txBody>
      </p:sp>
      <p:sp>
        <p:nvSpPr>
          <p:cNvPr id="110" name="Oval 48"/>
          <p:cNvSpPr/>
          <p:nvPr/>
        </p:nvSpPr>
        <p:spPr>
          <a:xfrm>
            <a:off x="4545208" y="5635523"/>
            <a:ext cx="319278" cy="229870"/>
          </a:xfrm>
          <a:custGeom>
            <a:avLst/>
            <a:gdLst>
              <a:gd name="connsiteX0" fmla="*/ 67330 w 598589"/>
              <a:gd name="connsiteY0" fmla="*/ 319563 h 430966"/>
              <a:gd name="connsiteX1" fmla="*/ 292377 w 598589"/>
              <a:gd name="connsiteY1" fmla="*/ 319563 h 430966"/>
              <a:gd name="connsiteX2" fmla="*/ 306212 w 598589"/>
              <a:gd name="connsiteY2" fmla="*/ 319563 h 430966"/>
              <a:gd name="connsiteX3" fmla="*/ 532182 w 598589"/>
              <a:gd name="connsiteY3" fmla="*/ 319563 h 430966"/>
              <a:gd name="connsiteX4" fmla="*/ 598589 w 598589"/>
              <a:gd name="connsiteY4" fmla="*/ 408870 h 430966"/>
              <a:gd name="connsiteX5" fmla="*/ 598589 w 598589"/>
              <a:gd name="connsiteY5" fmla="*/ 430966 h 430966"/>
              <a:gd name="connsiteX6" fmla="*/ 0 w 598589"/>
              <a:gd name="connsiteY6" fmla="*/ 430966 h 430966"/>
              <a:gd name="connsiteX7" fmla="*/ 0 w 598589"/>
              <a:gd name="connsiteY7" fmla="*/ 408870 h 430966"/>
              <a:gd name="connsiteX8" fmla="*/ 114368 w 598589"/>
              <a:gd name="connsiteY8" fmla="*/ 46976 h 430966"/>
              <a:gd name="connsiteX9" fmla="*/ 114368 w 598589"/>
              <a:gd name="connsiteY9" fmla="*/ 258828 h 430966"/>
              <a:gd name="connsiteX10" fmla="*/ 485256 w 598589"/>
              <a:gd name="connsiteY10" fmla="*/ 258828 h 430966"/>
              <a:gd name="connsiteX11" fmla="*/ 485256 w 598589"/>
              <a:gd name="connsiteY11" fmla="*/ 46976 h 430966"/>
              <a:gd name="connsiteX12" fmla="*/ 67315 w 598589"/>
              <a:gd name="connsiteY12" fmla="*/ 0 h 430966"/>
              <a:gd name="connsiteX13" fmla="*/ 532309 w 598589"/>
              <a:gd name="connsiteY13" fmla="*/ 0 h 430966"/>
              <a:gd name="connsiteX14" fmla="*/ 532309 w 598589"/>
              <a:gd name="connsiteY14" fmla="*/ 305804 h 430966"/>
              <a:gd name="connsiteX15" fmla="*/ 67315 w 598589"/>
              <a:gd name="connsiteY15" fmla="*/ 305804 h 4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8589" h="430966">
                <a:moveTo>
                  <a:pt x="67330" y="319563"/>
                </a:moveTo>
                <a:lnTo>
                  <a:pt x="292377" y="319563"/>
                </a:lnTo>
                <a:lnTo>
                  <a:pt x="306212" y="319563"/>
                </a:lnTo>
                <a:lnTo>
                  <a:pt x="532182" y="319563"/>
                </a:lnTo>
                <a:lnTo>
                  <a:pt x="598589" y="408870"/>
                </a:lnTo>
                <a:lnTo>
                  <a:pt x="598589" y="430966"/>
                </a:lnTo>
                <a:lnTo>
                  <a:pt x="0" y="430966"/>
                </a:lnTo>
                <a:lnTo>
                  <a:pt x="0" y="408870"/>
                </a:lnTo>
                <a:close/>
                <a:moveTo>
                  <a:pt x="114368" y="46976"/>
                </a:moveTo>
                <a:lnTo>
                  <a:pt x="114368" y="258828"/>
                </a:lnTo>
                <a:lnTo>
                  <a:pt x="485256" y="258828"/>
                </a:lnTo>
                <a:lnTo>
                  <a:pt x="485256" y="46976"/>
                </a:lnTo>
                <a:close/>
                <a:moveTo>
                  <a:pt x="67315" y="0"/>
                </a:moveTo>
                <a:lnTo>
                  <a:pt x="532309" y="0"/>
                </a:lnTo>
                <a:lnTo>
                  <a:pt x="532309" y="305804"/>
                </a:lnTo>
                <a:lnTo>
                  <a:pt x="67315" y="305804"/>
                </a:lnTo>
                <a:close/>
              </a:path>
            </a:pathLst>
          </a:cu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endParaRPr>
          </a:p>
        </p:txBody>
      </p:sp>
      <p:sp>
        <p:nvSpPr>
          <p:cNvPr id="104" name="Shape 108"/>
          <p:cNvSpPr/>
          <p:nvPr/>
        </p:nvSpPr>
        <p:spPr>
          <a:xfrm>
            <a:off x="9970339" y="5415903"/>
            <a:ext cx="668850" cy="669109"/>
          </a:xfrm>
          <a:prstGeom prst="ellipse">
            <a:avLst/>
          </a:prstGeom>
          <a:gradFill>
            <a:gsLst>
              <a:gs pos="0">
                <a:schemeClr val="bg1"/>
              </a:gs>
              <a:gs pos="51000">
                <a:schemeClr val="bg1">
                  <a:lumMod val="95000"/>
                </a:schemeClr>
              </a:gs>
              <a:gs pos="100000">
                <a:schemeClr val="bg1">
                  <a:lumMod val="75000"/>
                </a:schemeClr>
              </a:gs>
            </a:gsLst>
            <a:lin ang="18900000" scaled="0"/>
          </a:gra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cs typeface="+mn-ea"/>
              <a:sym typeface="+mn-lt"/>
            </a:endParaRPr>
          </a:p>
        </p:txBody>
      </p:sp>
      <p:sp>
        <p:nvSpPr>
          <p:cNvPr id="113" name="Oval 51"/>
          <p:cNvSpPr/>
          <p:nvPr/>
        </p:nvSpPr>
        <p:spPr>
          <a:xfrm>
            <a:off x="10166124" y="5635523"/>
            <a:ext cx="282706" cy="282211"/>
          </a:xfrm>
          <a:custGeom>
            <a:avLst/>
            <a:gdLst>
              <a:gd name="connsiteX0" fmla="*/ 164777 w 604110"/>
              <a:gd name="connsiteY0" fmla="*/ 264973 h 603052"/>
              <a:gd name="connsiteX1" fmla="*/ 457609 w 604110"/>
              <a:gd name="connsiteY1" fmla="*/ 264973 h 603052"/>
              <a:gd name="connsiteX2" fmla="*/ 485066 w 604110"/>
              <a:gd name="connsiteY2" fmla="*/ 292388 h 603052"/>
              <a:gd name="connsiteX3" fmla="*/ 457609 w 604110"/>
              <a:gd name="connsiteY3" fmla="*/ 319802 h 603052"/>
              <a:gd name="connsiteX4" fmla="*/ 164777 w 604110"/>
              <a:gd name="connsiteY4" fmla="*/ 319802 h 603052"/>
              <a:gd name="connsiteX5" fmla="*/ 137320 w 604110"/>
              <a:gd name="connsiteY5" fmla="*/ 292388 h 603052"/>
              <a:gd name="connsiteX6" fmla="*/ 164777 w 604110"/>
              <a:gd name="connsiteY6" fmla="*/ 264973 h 603052"/>
              <a:gd name="connsiteX7" fmla="*/ 164777 w 604110"/>
              <a:gd name="connsiteY7" fmla="*/ 137038 h 603052"/>
              <a:gd name="connsiteX8" fmla="*/ 457609 w 604110"/>
              <a:gd name="connsiteY8" fmla="*/ 137038 h 603052"/>
              <a:gd name="connsiteX9" fmla="*/ 485066 w 604110"/>
              <a:gd name="connsiteY9" fmla="*/ 164453 h 603052"/>
              <a:gd name="connsiteX10" fmla="*/ 457609 w 604110"/>
              <a:gd name="connsiteY10" fmla="*/ 191867 h 603052"/>
              <a:gd name="connsiteX11" fmla="*/ 164777 w 604110"/>
              <a:gd name="connsiteY11" fmla="*/ 191867 h 603052"/>
              <a:gd name="connsiteX12" fmla="*/ 137320 w 604110"/>
              <a:gd name="connsiteY12" fmla="*/ 164453 h 603052"/>
              <a:gd name="connsiteX13" fmla="*/ 164777 w 604110"/>
              <a:gd name="connsiteY13" fmla="*/ 137038 h 603052"/>
              <a:gd name="connsiteX14" fmla="*/ 54919 w 604110"/>
              <a:gd name="connsiteY14" fmla="*/ 54823 h 603052"/>
              <a:gd name="connsiteX15" fmla="*/ 54919 w 604110"/>
              <a:gd name="connsiteY15" fmla="*/ 420355 h 603052"/>
              <a:gd name="connsiteX16" fmla="*/ 137298 w 604110"/>
              <a:gd name="connsiteY16" fmla="*/ 420355 h 603052"/>
              <a:gd name="connsiteX17" fmla="*/ 164757 w 604110"/>
              <a:gd name="connsiteY17" fmla="*/ 447766 h 603052"/>
              <a:gd name="connsiteX18" fmla="*/ 164757 w 604110"/>
              <a:gd name="connsiteY18" fmla="*/ 523011 h 603052"/>
              <a:gd name="connsiteX19" fmla="*/ 304664 w 604110"/>
              <a:gd name="connsiteY19" fmla="*/ 425289 h 603052"/>
              <a:gd name="connsiteX20" fmla="*/ 320316 w 604110"/>
              <a:gd name="connsiteY20" fmla="*/ 420355 h 603052"/>
              <a:gd name="connsiteX21" fmla="*/ 549191 w 604110"/>
              <a:gd name="connsiteY21" fmla="*/ 420355 h 603052"/>
              <a:gd name="connsiteX22" fmla="*/ 549191 w 604110"/>
              <a:gd name="connsiteY22" fmla="*/ 54823 h 603052"/>
              <a:gd name="connsiteX23" fmla="*/ 27460 w 604110"/>
              <a:gd name="connsiteY23" fmla="*/ 0 h 603052"/>
              <a:gd name="connsiteX24" fmla="*/ 576650 w 604110"/>
              <a:gd name="connsiteY24" fmla="*/ 0 h 603052"/>
              <a:gd name="connsiteX25" fmla="*/ 604110 w 604110"/>
              <a:gd name="connsiteY25" fmla="*/ 27411 h 603052"/>
              <a:gd name="connsiteX26" fmla="*/ 604110 w 604110"/>
              <a:gd name="connsiteY26" fmla="*/ 447766 h 603052"/>
              <a:gd name="connsiteX27" fmla="*/ 576650 w 604110"/>
              <a:gd name="connsiteY27" fmla="*/ 475178 h 603052"/>
              <a:gd name="connsiteX28" fmla="*/ 328965 w 604110"/>
              <a:gd name="connsiteY28" fmla="*/ 475178 h 603052"/>
              <a:gd name="connsiteX29" fmla="*/ 153087 w 604110"/>
              <a:gd name="connsiteY29" fmla="*/ 598118 h 603052"/>
              <a:gd name="connsiteX30" fmla="*/ 137298 w 604110"/>
              <a:gd name="connsiteY30" fmla="*/ 603052 h 603052"/>
              <a:gd name="connsiteX31" fmla="*/ 124666 w 604110"/>
              <a:gd name="connsiteY31" fmla="*/ 599900 h 603052"/>
              <a:gd name="connsiteX32" fmla="*/ 109838 w 604110"/>
              <a:gd name="connsiteY32" fmla="*/ 575641 h 603052"/>
              <a:gd name="connsiteX33" fmla="*/ 109838 w 604110"/>
              <a:gd name="connsiteY33" fmla="*/ 475178 h 603052"/>
              <a:gd name="connsiteX34" fmla="*/ 27460 w 604110"/>
              <a:gd name="connsiteY34" fmla="*/ 475178 h 603052"/>
              <a:gd name="connsiteX35" fmla="*/ 0 w 604110"/>
              <a:gd name="connsiteY35" fmla="*/ 447766 h 603052"/>
              <a:gd name="connsiteX36" fmla="*/ 0 w 604110"/>
              <a:gd name="connsiteY36" fmla="*/ 27411 h 603052"/>
              <a:gd name="connsiteX37" fmla="*/ 27460 w 604110"/>
              <a:gd name="connsiteY37"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4110" h="603052">
                <a:moveTo>
                  <a:pt x="164777" y="264973"/>
                </a:moveTo>
                <a:lnTo>
                  <a:pt x="457609" y="264973"/>
                </a:lnTo>
                <a:cubicBezTo>
                  <a:pt x="472848" y="264973"/>
                  <a:pt x="485066" y="277310"/>
                  <a:pt x="485066" y="292388"/>
                </a:cubicBezTo>
                <a:cubicBezTo>
                  <a:pt x="485066" y="307603"/>
                  <a:pt x="472848" y="319802"/>
                  <a:pt x="457609" y="319802"/>
                </a:cubicBezTo>
                <a:lnTo>
                  <a:pt x="164777" y="319802"/>
                </a:lnTo>
                <a:cubicBezTo>
                  <a:pt x="149676" y="319802"/>
                  <a:pt x="137320" y="307603"/>
                  <a:pt x="137320" y="292388"/>
                </a:cubicBezTo>
                <a:cubicBezTo>
                  <a:pt x="137320" y="277310"/>
                  <a:pt x="149676" y="264973"/>
                  <a:pt x="164777" y="264973"/>
                </a:cubicBezTo>
                <a:close/>
                <a:moveTo>
                  <a:pt x="164777" y="137038"/>
                </a:moveTo>
                <a:lnTo>
                  <a:pt x="457609" y="137038"/>
                </a:lnTo>
                <a:cubicBezTo>
                  <a:pt x="472848" y="137038"/>
                  <a:pt x="485066" y="149375"/>
                  <a:pt x="485066" y="164453"/>
                </a:cubicBezTo>
                <a:cubicBezTo>
                  <a:pt x="485066" y="179531"/>
                  <a:pt x="472848" y="191867"/>
                  <a:pt x="457609" y="191867"/>
                </a:cubicBezTo>
                <a:lnTo>
                  <a:pt x="164777" y="191867"/>
                </a:lnTo>
                <a:cubicBezTo>
                  <a:pt x="149676" y="191867"/>
                  <a:pt x="137320" y="179531"/>
                  <a:pt x="137320" y="164453"/>
                </a:cubicBezTo>
                <a:cubicBezTo>
                  <a:pt x="137320" y="149375"/>
                  <a:pt x="149676" y="137038"/>
                  <a:pt x="164777" y="137038"/>
                </a:cubicBezTo>
                <a:close/>
                <a:moveTo>
                  <a:pt x="54919" y="54823"/>
                </a:moveTo>
                <a:lnTo>
                  <a:pt x="54919" y="420355"/>
                </a:lnTo>
                <a:lnTo>
                  <a:pt x="137298" y="420355"/>
                </a:lnTo>
                <a:cubicBezTo>
                  <a:pt x="152401" y="420355"/>
                  <a:pt x="164757" y="432553"/>
                  <a:pt x="164757" y="447766"/>
                </a:cubicBezTo>
                <a:lnTo>
                  <a:pt x="164757" y="523011"/>
                </a:lnTo>
                <a:lnTo>
                  <a:pt x="304664" y="425289"/>
                </a:lnTo>
                <a:cubicBezTo>
                  <a:pt x="309194" y="422000"/>
                  <a:pt x="314686" y="420355"/>
                  <a:pt x="320316" y="420355"/>
                </a:cubicBezTo>
                <a:lnTo>
                  <a:pt x="549191" y="420355"/>
                </a:lnTo>
                <a:lnTo>
                  <a:pt x="549191" y="54823"/>
                </a:lnTo>
                <a:close/>
                <a:moveTo>
                  <a:pt x="27460" y="0"/>
                </a:moveTo>
                <a:lnTo>
                  <a:pt x="576650" y="0"/>
                </a:lnTo>
                <a:cubicBezTo>
                  <a:pt x="591753" y="0"/>
                  <a:pt x="604110" y="12335"/>
                  <a:pt x="604110" y="27411"/>
                </a:cubicBezTo>
                <a:lnTo>
                  <a:pt x="604110" y="447766"/>
                </a:lnTo>
                <a:cubicBezTo>
                  <a:pt x="604110" y="462843"/>
                  <a:pt x="591753" y="475178"/>
                  <a:pt x="576650" y="475178"/>
                </a:cubicBezTo>
                <a:lnTo>
                  <a:pt x="328965" y="475178"/>
                </a:lnTo>
                <a:lnTo>
                  <a:pt x="153087" y="598118"/>
                </a:lnTo>
                <a:cubicBezTo>
                  <a:pt x="148282" y="601408"/>
                  <a:pt x="142790" y="603052"/>
                  <a:pt x="137298" y="603052"/>
                </a:cubicBezTo>
                <a:cubicBezTo>
                  <a:pt x="132904" y="603052"/>
                  <a:pt x="128648" y="602093"/>
                  <a:pt x="124666" y="599900"/>
                </a:cubicBezTo>
                <a:cubicBezTo>
                  <a:pt x="115467" y="595240"/>
                  <a:pt x="109838" y="585920"/>
                  <a:pt x="109838" y="575641"/>
                </a:cubicBezTo>
                <a:lnTo>
                  <a:pt x="109838" y="475178"/>
                </a:lnTo>
                <a:lnTo>
                  <a:pt x="27460" y="475178"/>
                </a:lnTo>
                <a:cubicBezTo>
                  <a:pt x="12357" y="475178"/>
                  <a:pt x="0" y="462843"/>
                  <a:pt x="0" y="447766"/>
                </a:cubicBezTo>
                <a:lnTo>
                  <a:pt x="0" y="27411"/>
                </a:lnTo>
                <a:cubicBezTo>
                  <a:pt x="0" y="12335"/>
                  <a:pt x="12357" y="0"/>
                  <a:pt x="27460" y="0"/>
                </a:cubicBezTo>
                <a:close/>
              </a:path>
            </a:pathLst>
          </a:cu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endParaRPr>
          </a:p>
        </p:txBody>
      </p:sp>
      <p:sp>
        <p:nvSpPr>
          <p:cNvPr id="103" name="Shape 108"/>
          <p:cNvSpPr/>
          <p:nvPr/>
        </p:nvSpPr>
        <p:spPr>
          <a:xfrm>
            <a:off x="7164497" y="5415903"/>
            <a:ext cx="668850" cy="669109"/>
          </a:xfrm>
          <a:prstGeom prst="ellipse">
            <a:avLst/>
          </a:prstGeom>
          <a:gradFill>
            <a:gsLst>
              <a:gs pos="0">
                <a:schemeClr val="bg1"/>
              </a:gs>
              <a:gs pos="51000">
                <a:schemeClr val="bg1">
                  <a:lumMod val="95000"/>
                </a:schemeClr>
              </a:gs>
              <a:gs pos="100000">
                <a:schemeClr val="bg1">
                  <a:lumMod val="75000"/>
                </a:schemeClr>
              </a:gs>
            </a:gsLst>
            <a:lin ang="18900000" scaled="0"/>
          </a:gradFill>
          <a:ln w="25400">
            <a:gradFill>
              <a:gsLst>
                <a:gs pos="34000">
                  <a:srgbClr val="F2F2F2"/>
                </a:gs>
                <a:gs pos="0">
                  <a:srgbClr val="FFFFFF"/>
                </a:gs>
                <a:gs pos="100000">
                  <a:srgbClr val="BFBFBF"/>
                </a:gs>
              </a:gsLst>
              <a:lin ang="8100000" scaled="0"/>
            </a:gradFill>
          </a:ln>
          <a:effectLst>
            <a:outerShdw blurRad="673100" dist="266700" dir="81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cs typeface="+mn-ea"/>
              <a:sym typeface="+mn-lt"/>
            </a:endParaRPr>
          </a:p>
        </p:txBody>
      </p:sp>
      <p:sp>
        <p:nvSpPr>
          <p:cNvPr id="116" name="Oval 54"/>
          <p:cNvSpPr/>
          <p:nvPr/>
        </p:nvSpPr>
        <p:spPr>
          <a:xfrm>
            <a:off x="7366707" y="5589458"/>
            <a:ext cx="314720" cy="313668"/>
          </a:xfrm>
          <a:custGeom>
            <a:avLst/>
            <a:gdLst>
              <a:gd name="connsiteX0" fmla="*/ 81603 w 608615"/>
              <a:gd name="connsiteY0" fmla="*/ 176901 h 606580"/>
              <a:gd name="connsiteX1" fmla="*/ 42180 w 608615"/>
              <a:gd name="connsiteY1" fmla="*/ 215826 h 606580"/>
              <a:gd name="connsiteX2" fmla="*/ 25449 w 608615"/>
              <a:gd name="connsiteY2" fmla="*/ 362636 h 606580"/>
              <a:gd name="connsiteX3" fmla="*/ 29543 w 608615"/>
              <a:gd name="connsiteY3" fmla="*/ 376411 h 606580"/>
              <a:gd name="connsiteX4" fmla="*/ 38798 w 608615"/>
              <a:gd name="connsiteY4" fmla="*/ 380765 h 606580"/>
              <a:gd name="connsiteX5" fmla="*/ 48409 w 608615"/>
              <a:gd name="connsiteY5" fmla="*/ 380765 h 606580"/>
              <a:gd name="connsiteX6" fmla="*/ 61046 w 608615"/>
              <a:gd name="connsiteY6" fmla="*/ 392496 h 606580"/>
              <a:gd name="connsiteX7" fmla="*/ 75018 w 608615"/>
              <a:gd name="connsiteY7" fmla="*/ 581341 h 606580"/>
              <a:gd name="connsiteX8" fmla="*/ 152796 w 608615"/>
              <a:gd name="connsiteY8" fmla="*/ 581341 h 606580"/>
              <a:gd name="connsiteX9" fmla="*/ 166768 w 608615"/>
              <a:gd name="connsiteY9" fmla="*/ 392496 h 606580"/>
              <a:gd name="connsiteX10" fmla="*/ 179405 w 608615"/>
              <a:gd name="connsiteY10" fmla="*/ 380765 h 606580"/>
              <a:gd name="connsiteX11" fmla="*/ 189016 w 608615"/>
              <a:gd name="connsiteY11" fmla="*/ 380765 h 606580"/>
              <a:gd name="connsiteX12" fmla="*/ 198271 w 608615"/>
              <a:gd name="connsiteY12" fmla="*/ 376411 h 606580"/>
              <a:gd name="connsiteX13" fmla="*/ 202365 w 608615"/>
              <a:gd name="connsiteY13" fmla="*/ 362636 h 606580"/>
              <a:gd name="connsiteX14" fmla="*/ 185634 w 608615"/>
              <a:gd name="connsiteY14" fmla="*/ 215826 h 606580"/>
              <a:gd name="connsiteX15" fmla="*/ 146211 w 608615"/>
              <a:gd name="connsiteY15" fmla="*/ 176901 h 606580"/>
              <a:gd name="connsiteX16" fmla="*/ 329132 w 608615"/>
              <a:gd name="connsiteY16" fmla="*/ 176837 h 606580"/>
              <a:gd name="connsiteX17" fmla="*/ 455700 w 608615"/>
              <a:gd name="connsiteY17" fmla="*/ 303299 h 606580"/>
              <a:gd name="connsiteX18" fmla="*/ 329132 w 608615"/>
              <a:gd name="connsiteY18" fmla="*/ 429673 h 606580"/>
              <a:gd name="connsiteX19" fmla="*/ 252585 w 608615"/>
              <a:gd name="connsiteY19" fmla="*/ 403456 h 606580"/>
              <a:gd name="connsiteX20" fmla="*/ 250182 w 608615"/>
              <a:gd name="connsiteY20" fmla="*/ 385682 h 606580"/>
              <a:gd name="connsiteX21" fmla="*/ 267984 w 608615"/>
              <a:gd name="connsiteY21" fmla="*/ 383372 h 606580"/>
              <a:gd name="connsiteX22" fmla="*/ 329132 w 608615"/>
              <a:gd name="connsiteY22" fmla="*/ 404434 h 606580"/>
              <a:gd name="connsiteX23" fmla="*/ 430422 w 608615"/>
              <a:gd name="connsiteY23" fmla="*/ 303299 h 606580"/>
              <a:gd name="connsiteX24" fmla="*/ 329132 w 608615"/>
              <a:gd name="connsiteY24" fmla="*/ 202165 h 606580"/>
              <a:gd name="connsiteX25" fmla="*/ 258816 w 608615"/>
              <a:gd name="connsiteY25" fmla="*/ 230781 h 606580"/>
              <a:gd name="connsiteX26" fmla="*/ 240925 w 608615"/>
              <a:gd name="connsiteY26" fmla="*/ 230426 h 606580"/>
              <a:gd name="connsiteX27" fmla="*/ 241192 w 608615"/>
              <a:gd name="connsiteY27" fmla="*/ 212563 h 606580"/>
              <a:gd name="connsiteX28" fmla="*/ 329132 w 608615"/>
              <a:gd name="connsiteY28" fmla="*/ 176837 h 606580"/>
              <a:gd name="connsiteX29" fmla="*/ 81603 w 608615"/>
              <a:gd name="connsiteY29" fmla="*/ 151574 h 606580"/>
              <a:gd name="connsiteX30" fmla="*/ 146211 w 608615"/>
              <a:gd name="connsiteY30" fmla="*/ 151574 h 606580"/>
              <a:gd name="connsiteX31" fmla="*/ 210819 w 608615"/>
              <a:gd name="connsiteY31" fmla="*/ 212982 h 606580"/>
              <a:gd name="connsiteX32" fmla="*/ 227549 w 608615"/>
              <a:gd name="connsiteY32" fmla="*/ 359793 h 606580"/>
              <a:gd name="connsiteX33" fmla="*/ 217137 w 608615"/>
              <a:gd name="connsiteY33" fmla="*/ 393296 h 606580"/>
              <a:gd name="connsiteX34" fmla="*/ 191152 w 608615"/>
              <a:gd name="connsiteY34" fmla="*/ 406004 h 606580"/>
              <a:gd name="connsiteX35" fmla="*/ 177180 w 608615"/>
              <a:gd name="connsiteY35" fmla="*/ 594938 h 606580"/>
              <a:gd name="connsiteX36" fmla="*/ 164543 w 608615"/>
              <a:gd name="connsiteY36" fmla="*/ 606580 h 606580"/>
              <a:gd name="connsiteX37" fmla="*/ 63271 w 608615"/>
              <a:gd name="connsiteY37" fmla="*/ 606580 h 606580"/>
              <a:gd name="connsiteX38" fmla="*/ 50634 w 608615"/>
              <a:gd name="connsiteY38" fmla="*/ 594938 h 606580"/>
              <a:gd name="connsiteX39" fmla="*/ 36662 w 608615"/>
              <a:gd name="connsiteY39" fmla="*/ 406004 h 606580"/>
              <a:gd name="connsiteX40" fmla="*/ 10677 w 608615"/>
              <a:gd name="connsiteY40" fmla="*/ 393296 h 606580"/>
              <a:gd name="connsiteX41" fmla="*/ 265 w 608615"/>
              <a:gd name="connsiteY41" fmla="*/ 359793 h 606580"/>
              <a:gd name="connsiteX42" fmla="*/ 17084 w 608615"/>
              <a:gd name="connsiteY42" fmla="*/ 212982 h 606580"/>
              <a:gd name="connsiteX43" fmla="*/ 81603 w 608615"/>
              <a:gd name="connsiteY43" fmla="*/ 151574 h 606580"/>
              <a:gd name="connsiteX44" fmla="*/ 113916 w 608615"/>
              <a:gd name="connsiteY44" fmla="*/ 25241 h 606580"/>
              <a:gd name="connsiteX45" fmla="*/ 75923 w 608615"/>
              <a:gd name="connsiteY45" fmla="*/ 63191 h 606580"/>
              <a:gd name="connsiteX46" fmla="*/ 113916 w 608615"/>
              <a:gd name="connsiteY46" fmla="*/ 101053 h 606580"/>
              <a:gd name="connsiteX47" fmla="*/ 151909 w 608615"/>
              <a:gd name="connsiteY47" fmla="*/ 63191 h 606580"/>
              <a:gd name="connsiteX48" fmla="*/ 113916 w 608615"/>
              <a:gd name="connsiteY48" fmla="*/ 25241 h 606580"/>
              <a:gd name="connsiteX49" fmla="*/ 409385 w 608615"/>
              <a:gd name="connsiteY49" fmla="*/ 24335 h 606580"/>
              <a:gd name="connsiteX50" fmla="*/ 430612 w 608615"/>
              <a:gd name="connsiteY50" fmla="*/ 28235 h 606580"/>
              <a:gd name="connsiteX51" fmla="*/ 493358 w 608615"/>
              <a:gd name="connsiteY51" fmla="*/ 65385 h 606580"/>
              <a:gd name="connsiteX52" fmla="*/ 512404 w 608615"/>
              <a:gd name="connsiteY52" fmla="*/ 103335 h 606580"/>
              <a:gd name="connsiteX53" fmla="*/ 495227 w 608615"/>
              <a:gd name="connsiteY53" fmla="*/ 141463 h 606580"/>
              <a:gd name="connsiteX54" fmla="*/ 492023 w 608615"/>
              <a:gd name="connsiteY54" fmla="*/ 173902 h 606580"/>
              <a:gd name="connsiteX55" fmla="*/ 513650 w 608615"/>
              <a:gd name="connsiteY55" fmla="*/ 212297 h 606580"/>
              <a:gd name="connsiteX56" fmla="*/ 541864 w 608615"/>
              <a:gd name="connsiteY56" fmla="*/ 225539 h 606580"/>
              <a:gd name="connsiteX57" fmla="*/ 582894 w 608615"/>
              <a:gd name="connsiteY57" fmla="*/ 228917 h 606580"/>
              <a:gd name="connsiteX58" fmla="*/ 606212 w 608615"/>
              <a:gd name="connsiteY58" fmla="*/ 265089 h 606580"/>
              <a:gd name="connsiteX59" fmla="*/ 608615 w 608615"/>
              <a:gd name="connsiteY59" fmla="*/ 302417 h 606580"/>
              <a:gd name="connsiteX60" fmla="*/ 606212 w 608615"/>
              <a:gd name="connsiteY60" fmla="*/ 339656 h 606580"/>
              <a:gd name="connsiteX61" fmla="*/ 582894 w 608615"/>
              <a:gd name="connsiteY61" fmla="*/ 375828 h 606580"/>
              <a:gd name="connsiteX62" fmla="*/ 542131 w 608615"/>
              <a:gd name="connsiteY62" fmla="*/ 379383 h 606580"/>
              <a:gd name="connsiteX63" fmla="*/ 513650 w 608615"/>
              <a:gd name="connsiteY63" fmla="*/ 392448 h 606580"/>
              <a:gd name="connsiteX64" fmla="*/ 492023 w 608615"/>
              <a:gd name="connsiteY64" fmla="*/ 430843 h 606580"/>
              <a:gd name="connsiteX65" fmla="*/ 495227 w 608615"/>
              <a:gd name="connsiteY65" fmla="*/ 463282 h 606580"/>
              <a:gd name="connsiteX66" fmla="*/ 512404 w 608615"/>
              <a:gd name="connsiteY66" fmla="*/ 501410 h 606580"/>
              <a:gd name="connsiteX67" fmla="*/ 493358 w 608615"/>
              <a:gd name="connsiteY67" fmla="*/ 539449 h 606580"/>
              <a:gd name="connsiteX68" fmla="*/ 430612 w 608615"/>
              <a:gd name="connsiteY68" fmla="*/ 576510 h 606580"/>
              <a:gd name="connsiteX69" fmla="*/ 388692 w 608615"/>
              <a:gd name="connsiteY69" fmla="*/ 574644 h 606580"/>
              <a:gd name="connsiteX70" fmla="*/ 364483 w 608615"/>
              <a:gd name="connsiteY70" fmla="*/ 540071 h 606580"/>
              <a:gd name="connsiteX71" fmla="*/ 339029 w 608615"/>
              <a:gd name="connsiteY71" fmla="*/ 521229 h 606580"/>
              <a:gd name="connsiteX72" fmla="*/ 295952 w 608615"/>
              <a:gd name="connsiteY72" fmla="*/ 521229 h 606580"/>
              <a:gd name="connsiteX73" fmla="*/ 270497 w 608615"/>
              <a:gd name="connsiteY73" fmla="*/ 540071 h 606580"/>
              <a:gd name="connsiteX74" fmla="*/ 250917 w 608615"/>
              <a:gd name="connsiteY74" fmla="*/ 571711 h 606580"/>
              <a:gd name="connsiteX75" fmla="*/ 223504 w 608615"/>
              <a:gd name="connsiteY75" fmla="*/ 580421 h 606580"/>
              <a:gd name="connsiteX76" fmla="*/ 215138 w 608615"/>
              <a:gd name="connsiteY76" fmla="*/ 579710 h 606580"/>
              <a:gd name="connsiteX77" fmla="*/ 204903 w 608615"/>
              <a:gd name="connsiteY77" fmla="*/ 565045 h 606580"/>
              <a:gd name="connsiteX78" fmla="*/ 219499 w 608615"/>
              <a:gd name="connsiteY78" fmla="*/ 554825 h 606580"/>
              <a:gd name="connsiteX79" fmla="*/ 236232 w 608615"/>
              <a:gd name="connsiteY79" fmla="*/ 551003 h 606580"/>
              <a:gd name="connsiteX80" fmla="*/ 245488 w 608615"/>
              <a:gd name="connsiteY80" fmla="*/ 535983 h 606580"/>
              <a:gd name="connsiteX81" fmla="*/ 298533 w 608615"/>
              <a:gd name="connsiteY81" fmla="*/ 496077 h 606580"/>
              <a:gd name="connsiteX82" fmla="*/ 336359 w 608615"/>
              <a:gd name="connsiteY82" fmla="*/ 496077 h 606580"/>
              <a:gd name="connsiteX83" fmla="*/ 389404 w 608615"/>
              <a:gd name="connsiteY83" fmla="*/ 535983 h 606580"/>
              <a:gd name="connsiteX84" fmla="*/ 400885 w 608615"/>
              <a:gd name="connsiteY84" fmla="*/ 552425 h 606580"/>
              <a:gd name="connsiteX85" fmla="*/ 420465 w 608615"/>
              <a:gd name="connsiteY85" fmla="*/ 553225 h 606580"/>
              <a:gd name="connsiteX86" fmla="*/ 477782 w 608615"/>
              <a:gd name="connsiteY86" fmla="*/ 519363 h 606580"/>
              <a:gd name="connsiteX87" fmla="*/ 487039 w 608615"/>
              <a:gd name="connsiteY87" fmla="*/ 500877 h 606580"/>
              <a:gd name="connsiteX88" fmla="*/ 478850 w 608615"/>
              <a:gd name="connsiteY88" fmla="*/ 482568 h 606580"/>
              <a:gd name="connsiteX89" fmla="*/ 471285 w 608615"/>
              <a:gd name="connsiteY89" fmla="*/ 416356 h 606580"/>
              <a:gd name="connsiteX90" fmla="*/ 490421 w 608615"/>
              <a:gd name="connsiteY90" fmla="*/ 382227 h 606580"/>
              <a:gd name="connsiteX91" fmla="*/ 550942 w 608615"/>
              <a:gd name="connsiteY91" fmla="*/ 355654 h 606580"/>
              <a:gd name="connsiteX92" fmla="*/ 569899 w 608615"/>
              <a:gd name="connsiteY92" fmla="*/ 354143 h 606580"/>
              <a:gd name="connsiteX93" fmla="*/ 581113 w 608615"/>
              <a:gd name="connsiteY93" fmla="*/ 336545 h 606580"/>
              <a:gd name="connsiteX94" fmla="*/ 583250 w 608615"/>
              <a:gd name="connsiteY94" fmla="*/ 302328 h 606580"/>
              <a:gd name="connsiteX95" fmla="*/ 581113 w 608615"/>
              <a:gd name="connsiteY95" fmla="*/ 268200 h 606580"/>
              <a:gd name="connsiteX96" fmla="*/ 569899 w 608615"/>
              <a:gd name="connsiteY96" fmla="*/ 250602 h 606580"/>
              <a:gd name="connsiteX97" fmla="*/ 551209 w 608615"/>
              <a:gd name="connsiteY97" fmla="*/ 249003 h 606580"/>
              <a:gd name="connsiteX98" fmla="*/ 490421 w 608615"/>
              <a:gd name="connsiteY98" fmla="*/ 222429 h 606580"/>
              <a:gd name="connsiteX99" fmla="*/ 471374 w 608615"/>
              <a:gd name="connsiteY99" fmla="*/ 188389 h 606580"/>
              <a:gd name="connsiteX100" fmla="*/ 478939 w 608615"/>
              <a:gd name="connsiteY100" fmla="*/ 122177 h 606580"/>
              <a:gd name="connsiteX101" fmla="*/ 487039 w 608615"/>
              <a:gd name="connsiteY101" fmla="*/ 103868 h 606580"/>
              <a:gd name="connsiteX102" fmla="*/ 477782 w 608615"/>
              <a:gd name="connsiteY102" fmla="*/ 85293 h 606580"/>
              <a:gd name="connsiteX103" fmla="*/ 420554 w 608615"/>
              <a:gd name="connsiteY103" fmla="*/ 51431 h 606580"/>
              <a:gd name="connsiteX104" fmla="*/ 400885 w 608615"/>
              <a:gd name="connsiteY104" fmla="*/ 52320 h 606580"/>
              <a:gd name="connsiteX105" fmla="*/ 389404 w 608615"/>
              <a:gd name="connsiteY105" fmla="*/ 68762 h 606580"/>
              <a:gd name="connsiteX106" fmla="*/ 336359 w 608615"/>
              <a:gd name="connsiteY106" fmla="*/ 108667 h 606580"/>
              <a:gd name="connsiteX107" fmla="*/ 298622 w 608615"/>
              <a:gd name="connsiteY107" fmla="*/ 108667 h 606580"/>
              <a:gd name="connsiteX108" fmla="*/ 245488 w 608615"/>
              <a:gd name="connsiteY108" fmla="*/ 68762 h 606580"/>
              <a:gd name="connsiteX109" fmla="*/ 234986 w 608615"/>
              <a:gd name="connsiteY109" fmla="*/ 52942 h 606580"/>
              <a:gd name="connsiteX110" fmla="*/ 216117 w 608615"/>
              <a:gd name="connsiteY110" fmla="*/ 50987 h 606580"/>
              <a:gd name="connsiteX111" fmla="*/ 200008 w 608615"/>
              <a:gd name="connsiteY111" fmla="*/ 43166 h 606580"/>
              <a:gd name="connsiteX112" fmla="*/ 207929 w 608615"/>
              <a:gd name="connsiteY112" fmla="*/ 27079 h 606580"/>
              <a:gd name="connsiteX113" fmla="*/ 247980 w 608615"/>
              <a:gd name="connsiteY113" fmla="*/ 31257 h 606580"/>
              <a:gd name="connsiteX114" fmla="*/ 270497 w 608615"/>
              <a:gd name="connsiteY114" fmla="*/ 64674 h 606580"/>
              <a:gd name="connsiteX115" fmla="*/ 295863 w 608615"/>
              <a:gd name="connsiteY115" fmla="*/ 83516 h 606580"/>
              <a:gd name="connsiteX116" fmla="*/ 339029 w 608615"/>
              <a:gd name="connsiteY116" fmla="*/ 83516 h 606580"/>
              <a:gd name="connsiteX117" fmla="*/ 364483 w 608615"/>
              <a:gd name="connsiteY117" fmla="*/ 64674 h 606580"/>
              <a:gd name="connsiteX118" fmla="*/ 388692 w 608615"/>
              <a:gd name="connsiteY118" fmla="*/ 30101 h 606580"/>
              <a:gd name="connsiteX119" fmla="*/ 409385 w 608615"/>
              <a:gd name="connsiteY119" fmla="*/ 24335 h 606580"/>
              <a:gd name="connsiteX120" fmla="*/ 113916 w 608615"/>
              <a:gd name="connsiteY120" fmla="*/ 0 h 606580"/>
              <a:gd name="connsiteX121" fmla="*/ 177178 w 608615"/>
              <a:gd name="connsiteY121" fmla="*/ 63191 h 606580"/>
              <a:gd name="connsiteX122" fmla="*/ 113916 w 608615"/>
              <a:gd name="connsiteY122" fmla="*/ 126383 h 606580"/>
              <a:gd name="connsiteX123" fmla="*/ 50654 w 608615"/>
              <a:gd name="connsiteY123" fmla="*/ 63191 h 606580"/>
              <a:gd name="connsiteX124" fmla="*/ 113916 w 608615"/>
              <a:gd name="connsiteY124"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08615" h="606580">
                <a:moveTo>
                  <a:pt x="81603" y="176901"/>
                </a:moveTo>
                <a:cubicBezTo>
                  <a:pt x="61669" y="176901"/>
                  <a:pt x="44761" y="193609"/>
                  <a:pt x="42180" y="215826"/>
                </a:cubicBezTo>
                <a:lnTo>
                  <a:pt x="25449" y="362636"/>
                </a:lnTo>
                <a:cubicBezTo>
                  <a:pt x="24827" y="367791"/>
                  <a:pt x="26339" y="372767"/>
                  <a:pt x="29543" y="376411"/>
                </a:cubicBezTo>
                <a:cubicBezTo>
                  <a:pt x="30967" y="378011"/>
                  <a:pt x="34171" y="380765"/>
                  <a:pt x="38798" y="380765"/>
                </a:cubicBezTo>
                <a:lnTo>
                  <a:pt x="48409" y="380765"/>
                </a:lnTo>
                <a:cubicBezTo>
                  <a:pt x="55084" y="380765"/>
                  <a:pt x="60512" y="385920"/>
                  <a:pt x="61046" y="392496"/>
                </a:cubicBezTo>
                <a:lnTo>
                  <a:pt x="75018" y="581341"/>
                </a:lnTo>
                <a:lnTo>
                  <a:pt x="152796" y="581341"/>
                </a:lnTo>
                <a:lnTo>
                  <a:pt x="166768" y="392496"/>
                </a:lnTo>
                <a:cubicBezTo>
                  <a:pt x="167213" y="385920"/>
                  <a:pt x="172730" y="380765"/>
                  <a:pt x="179405" y="380765"/>
                </a:cubicBezTo>
                <a:lnTo>
                  <a:pt x="189016" y="380765"/>
                </a:lnTo>
                <a:cubicBezTo>
                  <a:pt x="193643" y="380765"/>
                  <a:pt x="196847" y="378011"/>
                  <a:pt x="198271" y="376411"/>
                </a:cubicBezTo>
                <a:cubicBezTo>
                  <a:pt x="201475" y="372767"/>
                  <a:pt x="202987" y="367791"/>
                  <a:pt x="202365" y="362636"/>
                </a:cubicBezTo>
                <a:lnTo>
                  <a:pt x="185634" y="215826"/>
                </a:lnTo>
                <a:cubicBezTo>
                  <a:pt x="183053" y="193609"/>
                  <a:pt x="166145" y="176901"/>
                  <a:pt x="146211" y="176901"/>
                </a:cubicBezTo>
                <a:close/>
                <a:moveTo>
                  <a:pt x="329132" y="176837"/>
                </a:moveTo>
                <a:cubicBezTo>
                  <a:pt x="398913" y="176837"/>
                  <a:pt x="455700" y="233536"/>
                  <a:pt x="455700" y="303299"/>
                </a:cubicBezTo>
                <a:cubicBezTo>
                  <a:pt x="455700" y="372974"/>
                  <a:pt x="398913" y="429673"/>
                  <a:pt x="329132" y="429673"/>
                </a:cubicBezTo>
                <a:cubicBezTo>
                  <a:pt x="301539" y="429673"/>
                  <a:pt x="275104" y="420608"/>
                  <a:pt x="252585" y="403456"/>
                </a:cubicBezTo>
                <a:cubicBezTo>
                  <a:pt x="247067" y="399190"/>
                  <a:pt x="245999" y="391281"/>
                  <a:pt x="250182" y="385682"/>
                </a:cubicBezTo>
                <a:cubicBezTo>
                  <a:pt x="254455" y="380172"/>
                  <a:pt x="262465" y="379106"/>
                  <a:pt x="267984" y="383372"/>
                </a:cubicBezTo>
                <a:cubicBezTo>
                  <a:pt x="286052" y="397146"/>
                  <a:pt x="307147" y="404434"/>
                  <a:pt x="329132" y="404434"/>
                </a:cubicBezTo>
                <a:cubicBezTo>
                  <a:pt x="384939" y="404434"/>
                  <a:pt x="430422" y="359021"/>
                  <a:pt x="430422" y="303299"/>
                </a:cubicBezTo>
                <a:cubicBezTo>
                  <a:pt x="430422" y="247489"/>
                  <a:pt x="384939" y="202165"/>
                  <a:pt x="329132" y="202165"/>
                </a:cubicBezTo>
                <a:cubicBezTo>
                  <a:pt x="302874" y="202165"/>
                  <a:pt x="277863" y="212296"/>
                  <a:pt x="258816" y="230781"/>
                </a:cubicBezTo>
                <a:cubicBezTo>
                  <a:pt x="253831" y="235580"/>
                  <a:pt x="245821" y="235491"/>
                  <a:pt x="240925" y="230426"/>
                </a:cubicBezTo>
                <a:cubicBezTo>
                  <a:pt x="236030" y="225449"/>
                  <a:pt x="236208" y="217451"/>
                  <a:pt x="241192" y="212563"/>
                </a:cubicBezTo>
                <a:cubicBezTo>
                  <a:pt x="265046" y="189545"/>
                  <a:pt x="296288" y="176837"/>
                  <a:pt x="329132" y="176837"/>
                </a:cubicBezTo>
                <a:close/>
                <a:moveTo>
                  <a:pt x="81603" y="151574"/>
                </a:moveTo>
                <a:lnTo>
                  <a:pt x="146211" y="151574"/>
                </a:lnTo>
                <a:cubicBezTo>
                  <a:pt x="179049" y="151574"/>
                  <a:pt x="206814" y="177968"/>
                  <a:pt x="210819" y="212982"/>
                </a:cubicBezTo>
                <a:lnTo>
                  <a:pt x="227549" y="359793"/>
                </a:lnTo>
                <a:cubicBezTo>
                  <a:pt x="228973" y="372056"/>
                  <a:pt x="225146" y="384320"/>
                  <a:pt x="217137" y="393296"/>
                </a:cubicBezTo>
                <a:cubicBezTo>
                  <a:pt x="210285" y="401027"/>
                  <a:pt x="201119" y="405471"/>
                  <a:pt x="191152" y="406004"/>
                </a:cubicBezTo>
                <a:lnTo>
                  <a:pt x="177180" y="594938"/>
                </a:lnTo>
                <a:cubicBezTo>
                  <a:pt x="176646" y="601515"/>
                  <a:pt x="171129" y="606580"/>
                  <a:pt x="164543" y="606580"/>
                </a:cubicBezTo>
                <a:lnTo>
                  <a:pt x="63271" y="606580"/>
                </a:lnTo>
                <a:cubicBezTo>
                  <a:pt x="56685" y="606580"/>
                  <a:pt x="51168" y="601515"/>
                  <a:pt x="50634" y="594938"/>
                </a:cubicBezTo>
                <a:lnTo>
                  <a:pt x="36662" y="406004"/>
                </a:lnTo>
                <a:cubicBezTo>
                  <a:pt x="26695" y="405471"/>
                  <a:pt x="17529" y="400939"/>
                  <a:pt x="10677" y="393296"/>
                </a:cubicBezTo>
                <a:cubicBezTo>
                  <a:pt x="2668" y="384320"/>
                  <a:pt x="-1070" y="372056"/>
                  <a:pt x="265" y="359793"/>
                </a:cubicBezTo>
                <a:lnTo>
                  <a:pt x="17084" y="212982"/>
                </a:lnTo>
                <a:cubicBezTo>
                  <a:pt x="21000" y="177968"/>
                  <a:pt x="48765" y="151574"/>
                  <a:pt x="81603" y="151574"/>
                </a:cubicBezTo>
                <a:close/>
                <a:moveTo>
                  <a:pt x="113916" y="25241"/>
                </a:moveTo>
                <a:cubicBezTo>
                  <a:pt x="93007" y="25241"/>
                  <a:pt x="75923" y="42217"/>
                  <a:pt x="75923" y="63191"/>
                </a:cubicBezTo>
                <a:cubicBezTo>
                  <a:pt x="75923" y="84078"/>
                  <a:pt x="93007" y="101053"/>
                  <a:pt x="113916" y="101053"/>
                </a:cubicBezTo>
                <a:cubicBezTo>
                  <a:pt x="134825" y="101053"/>
                  <a:pt x="151909" y="84078"/>
                  <a:pt x="151909" y="63191"/>
                </a:cubicBezTo>
                <a:cubicBezTo>
                  <a:pt x="151909" y="42217"/>
                  <a:pt x="134825" y="25241"/>
                  <a:pt x="113916" y="25241"/>
                </a:cubicBezTo>
                <a:close/>
                <a:moveTo>
                  <a:pt x="409385" y="24335"/>
                </a:moveTo>
                <a:cubicBezTo>
                  <a:pt x="416527" y="24013"/>
                  <a:pt x="423758" y="25302"/>
                  <a:pt x="430612" y="28235"/>
                </a:cubicBezTo>
                <a:cubicBezTo>
                  <a:pt x="452862" y="37833"/>
                  <a:pt x="473955" y="50365"/>
                  <a:pt x="493358" y="65385"/>
                </a:cubicBezTo>
                <a:cubicBezTo>
                  <a:pt x="505106" y="74539"/>
                  <a:pt x="512048" y="88404"/>
                  <a:pt x="512404" y="103335"/>
                </a:cubicBezTo>
                <a:cubicBezTo>
                  <a:pt x="512671" y="118177"/>
                  <a:pt x="506441" y="132042"/>
                  <a:pt x="495227" y="141463"/>
                </a:cubicBezTo>
                <a:cubicBezTo>
                  <a:pt x="485971" y="149284"/>
                  <a:pt x="484547" y="163237"/>
                  <a:pt x="492023" y="173902"/>
                </a:cubicBezTo>
                <a:cubicBezTo>
                  <a:pt x="500478" y="185901"/>
                  <a:pt x="507687" y="198788"/>
                  <a:pt x="513650" y="212297"/>
                </a:cubicBezTo>
                <a:cubicBezTo>
                  <a:pt x="518634" y="223851"/>
                  <a:pt x="531094" y="229716"/>
                  <a:pt x="541864" y="225539"/>
                </a:cubicBezTo>
                <a:cubicBezTo>
                  <a:pt x="555570" y="220207"/>
                  <a:pt x="570433" y="221540"/>
                  <a:pt x="582894" y="228917"/>
                </a:cubicBezTo>
                <a:cubicBezTo>
                  <a:pt x="595799" y="236649"/>
                  <a:pt x="604343" y="249891"/>
                  <a:pt x="606212" y="265089"/>
                </a:cubicBezTo>
                <a:cubicBezTo>
                  <a:pt x="607814" y="277354"/>
                  <a:pt x="608615" y="289885"/>
                  <a:pt x="608615" y="302417"/>
                </a:cubicBezTo>
                <a:cubicBezTo>
                  <a:pt x="608615" y="314860"/>
                  <a:pt x="607814" y="327391"/>
                  <a:pt x="606212" y="339656"/>
                </a:cubicBezTo>
                <a:cubicBezTo>
                  <a:pt x="604343" y="354943"/>
                  <a:pt x="595799" y="368096"/>
                  <a:pt x="582894" y="375828"/>
                </a:cubicBezTo>
                <a:cubicBezTo>
                  <a:pt x="570433" y="383205"/>
                  <a:pt x="555659" y="384538"/>
                  <a:pt x="542131" y="379383"/>
                </a:cubicBezTo>
                <a:cubicBezTo>
                  <a:pt x="531094" y="375117"/>
                  <a:pt x="518634" y="380894"/>
                  <a:pt x="513650" y="392448"/>
                </a:cubicBezTo>
                <a:cubicBezTo>
                  <a:pt x="507776" y="405957"/>
                  <a:pt x="500478" y="418844"/>
                  <a:pt x="492023" y="430843"/>
                </a:cubicBezTo>
                <a:cubicBezTo>
                  <a:pt x="484547" y="441508"/>
                  <a:pt x="485971" y="455461"/>
                  <a:pt x="495227" y="463282"/>
                </a:cubicBezTo>
                <a:cubicBezTo>
                  <a:pt x="506441" y="472703"/>
                  <a:pt x="512671" y="486657"/>
                  <a:pt x="512404" y="501410"/>
                </a:cubicBezTo>
                <a:cubicBezTo>
                  <a:pt x="512048" y="516430"/>
                  <a:pt x="505106" y="530295"/>
                  <a:pt x="493358" y="539449"/>
                </a:cubicBezTo>
                <a:cubicBezTo>
                  <a:pt x="473955" y="554469"/>
                  <a:pt x="452862" y="566912"/>
                  <a:pt x="430612" y="576510"/>
                </a:cubicBezTo>
                <a:cubicBezTo>
                  <a:pt x="416905" y="582376"/>
                  <a:pt x="401686" y="581754"/>
                  <a:pt x="388692" y="574644"/>
                </a:cubicBezTo>
                <a:cubicBezTo>
                  <a:pt x="375697" y="567534"/>
                  <a:pt x="366886" y="554913"/>
                  <a:pt x="364483" y="540071"/>
                </a:cubicBezTo>
                <a:cubicBezTo>
                  <a:pt x="362436" y="527984"/>
                  <a:pt x="351667" y="519807"/>
                  <a:pt x="339029" y="521229"/>
                </a:cubicBezTo>
                <a:cubicBezTo>
                  <a:pt x="324788" y="522740"/>
                  <a:pt x="310103" y="522740"/>
                  <a:pt x="295952" y="521229"/>
                </a:cubicBezTo>
                <a:cubicBezTo>
                  <a:pt x="283225" y="519807"/>
                  <a:pt x="272455" y="527984"/>
                  <a:pt x="270497" y="540071"/>
                </a:cubicBezTo>
                <a:cubicBezTo>
                  <a:pt x="268361" y="553047"/>
                  <a:pt x="261508" y="564245"/>
                  <a:pt x="250917" y="571711"/>
                </a:cubicBezTo>
                <a:cubicBezTo>
                  <a:pt x="242729" y="577399"/>
                  <a:pt x="233206" y="580421"/>
                  <a:pt x="223504" y="580421"/>
                </a:cubicBezTo>
                <a:cubicBezTo>
                  <a:pt x="220745" y="580421"/>
                  <a:pt x="217897" y="580154"/>
                  <a:pt x="215138" y="579710"/>
                </a:cubicBezTo>
                <a:cubicBezTo>
                  <a:pt x="208285" y="578465"/>
                  <a:pt x="203657" y="571889"/>
                  <a:pt x="204903" y="565045"/>
                </a:cubicBezTo>
                <a:cubicBezTo>
                  <a:pt x="206060" y="558113"/>
                  <a:pt x="212824" y="553491"/>
                  <a:pt x="219499" y="554825"/>
                </a:cubicBezTo>
                <a:cubicBezTo>
                  <a:pt x="225374" y="555802"/>
                  <a:pt x="231337" y="554469"/>
                  <a:pt x="236232" y="551003"/>
                </a:cubicBezTo>
                <a:cubicBezTo>
                  <a:pt x="241216" y="547537"/>
                  <a:pt x="244509" y="542204"/>
                  <a:pt x="245488" y="535983"/>
                </a:cubicBezTo>
                <a:cubicBezTo>
                  <a:pt x="249671" y="510387"/>
                  <a:pt x="272277" y="493233"/>
                  <a:pt x="298533" y="496077"/>
                </a:cubicBezTo>
                <a:cubicBezTo>
                  <a:pt x="310993" y="497411"/>
                  <a:pt x="323987" y="497411"/>
                  <a:pt x="336359" y="496077"/>
                </a:cubicBezTo>
                <a:cubicBezTo>
                  <a:pt x="361902" y="493145"/>
                  <a:pt x="385310" y="510831"/>
                  <a:pt x="389404" y="535983"/>
                </a:cubicBezTo>
                <a:cubicBezTo>
                  <a:pt x="390561" y="543093"/>
                  <a:pt x="394744" y="549048"/>
                  <a:pt x="400885" y="552425"/>
                </a:cubicBezTo>
                <a:cubicBezTo>
                  <a:pt x="406848" y="555713"/>
                  <a:pt x="414057" y="555980"/>
                  <a:pt x="420465" y="553225"/>
                </a:cubicBezTo>
                <a:cubicBezTo>
                  <a:pt x="440847" y="544515"/>
                  <a:pt x="460071" y="533139"/>
                  <a:pt x="477782" y="519363"/>
                </a:cubicBezTo>
                <a:cubicBezTo>
                  <a:pt x="483568" y="514919"/>
                  <a:pt x="486861" y="508165"/>
                  <a:pt x="487039" y="500877"/>
                </a:cubicBezTo>
                <a:cubicBezTo>
                  <a:pt x="487217" y="493767"/>
                  <a:pt x="484191" y="487101"/>
                  <a:pt x="478850" y="482568"/>
                </a:cubicBezTo>
                <a:cubicBezTo>
                  <a:pt x="459448" y="466215"/>
                  <a:pt x="456244" y="437775"/>
                  <a:pt x="471285" y="416356"/>
                </a:cubicBezTo>
                <a:cubicBezTo>
                  <a:pt x="478761" y="405691"/>
                  <a:pt x="485170" y="394226"/>
                  <a:pt x="490421" y="382227"/>
                </a:cubicBezTo>
                <a:cubicBezTo>
                  <a:pt x="500923" y="358320"/>
                  <a:pt x="527445" y="346588"/>
                  <a:pt x="550942" y="355654"/>
                </a:cubicBezTo>
                <a:cubicBezTo>
                  <a:pt x="557439" y="358142"/>
                  <a:pt x="564114" y="357520"/>
                  <a:pt x="569899" y="354143"/>
                </a:cubicBezTo>
                <a:cubicBezTo>
                  <a:pt x="576040" y="350410"/>
                  <a:pt x="580134" y="344011"/>
                  <a:pt x="581113" y="336545"/>
                </a:cubicBezTo>
                <a:cubicBezTo>
                  <a:pt x="582538" y="325258"/>
                  <a:pt x="583250" y="313793"/>
                  <a:pt x="583250" y="302328"/>
                </a:cubicBezTo>
                <a:cubicBezTo>
                  <a:pt x="583250" y="290952"/>
                  <a:pt x="582538" y="279487"/>
                  <a:pt x="581113" y="268200"/>
                </a:cubicBezTo>
                <a:cubicBezTo>
                  <a:pt x="580134" y="260734"/>
                  <a:pt x="576040" y="254335"/>
                  <a:pt x="569899" y="250602"/>
                </a:cubicBezTo>
                <a:cubicBezTo>
                  <a:pt x="564114" y="247136"/>
                  <a:pt x="557528" y="246603"/>
                  <a:pt x="551209" y="249003"/>
                </a:cubicBezTo>
                <a:cubicBezTo>
                  <a:pt x="527445" y="258068"/>
                  <a:pt x="500923" y="246425"/>
                  <a:pt x="490421" y="222429"/>
                </a:cubicBezTo>
                <a:cubicBezTo>
                  <a:pt x="485170" y="210430"/>
                  <a:pt x="478761" y="199054"/>
                  <a:pt x="471374" y="188389"/>
                </a:cubicBezTo>
                <a:cubicBezTo>
                  <a:pt x="456244" y="166970"/>
                  <a:pt x="459537" y="138530"/>
                  <a:pt x="478939" y="122177"/>
                </a:cubicBezTo>
                <a:cubicBezTo>
                  <a:pt x="484280" y="117644"/>
                  <a:pt x="487217" y="110978"/>
                  <a:pt x="487039" y="103868"/>
                </a:cubicBezTo>
                <a:cubicBezTo>
                  <a:pt x="486861" y="96491"/>
                  <a:pt x="483568" y="89737"/>
                  <a:pt x="477782" y="85293"/>
                </a:cubicBezTo>
                <a:cubicBezTo>
                  <a:pt x="460160" y="71606"/>
                  <a:pt x="440847" y="60230"/>
                  <a:pt x="420554" y="51431"/>
                </a:cubicBezTo>
                <a:cubicBezTo>
                  <a:pt x="414057" y="48676"/>
                  <a:pt x="406937" y="49032"/>
                  <a:pt x="400885" y="52320"/>
                </a:cubicBezTo>
                <a:cubicBezTo>
                  <a:pt x="394744" y="55697"/>
                  <a:pt x="390561" y="61652"/>
                  <a:pt x="389404" y="68762"/>
                </a:cubicBezTo>
                <a:cubicBezTo>
                  <a:pt x="385399" y="93914"/>
                  <a:pt x="362436" y="111600"/>
                  <a:pt x="336359" y="108667"/>
                </a:cubicBezTo>
                <a:cubicBezTo>
                  <a:pt x="323987" y="107334"/>
                  <a:pt x="310993" y="107334"/>
                  <a:pt x="298622" y="108667"/>
                </a:cubicBezTo>
                <a:cubicBezTo>
                  <a:pt x="272366" y="111512"/>
                  <a:pt x="249671" y="94270"/>
                  <a:pt x="245488" y="68762"/>
                </a:cubicBezTo>
                <a:cubicBezTo>
                  <a:pt x="244420" y="61919"/>
                  <a:pt x="240682" y="56320"/>
                  <a:pt x="234986" y="52942"/>
                </a:cubicBezTo>
                <a:cubicBezTo>
                  <a:pt x="229290" y="49565"/>
                  <a:pt x="222436" y="48854"/>
                  <a:pt x="216117" y="50987"/>
                </a:cubicBezTo>
                <a:cubicBezTo>
                  <a:pt x="209442" y="53209"/>
                  <a:pt x="202233" y="49743"/>
                  <a:pt x="200008" y="43166"/>
                </a:cubicBezTo>
                <a:cubicBezTo>
                  <a:pt x="197783" y="36589"/>
                  <a:pt x="201254" y="29390"/>
                  <a:pt x="207929" y="27079"/>
                </a:cubicBezTo>
                <a:cubicBezTo>
                  <a:pt x="221279" y="22547"/>
                  <a:pt x="235876" y="24058"/>
                  <a:pt x="247980" y="31257"/>
                </a:cubicBezTo>
                <a:cubicBezTo>
                  <a:pt x="259995" y="38456"/>
                  <a:pt x="268183" y="50632"/>
                  <a:pt x="270497" y="64674"/>
                </a:cubicBezTo>
                <a:cubicBezTo>
                  <a:pt x="272455" y="76761"/>
                  <a:pt x="283314" y="84849"/>
                  <a:pt x="295863" y="83516"/>
                </a:cubicBezTo>
                <a:cubicBezTo>
                  <a:pt x="310103" y="82005"/>
                  <a:pt x="324877" y="82005"/>
                  <a:pt x="339029" y="83516"/>
                </a:cubicBezTo>
                <a:cubicBezTo>
                  <a:pt x="351578" y="84938"/>
                  <a:pt x="362436" y="76761"/>
                  <a:pt x="364483" y="64674"/>
                </a:cubicBezTo>
                <a:cubicBezTo>
                  <a:pt x="366886" y="49832"/>
                  <a:pt x="375697" y="37300"/>
                  <a:pt x="388692" y="30101"/>
                </a:cubicBezTo>
                <a:cubicBezTo>
                  <a:pt x="395189" y="26591"/>
                  <a:pt x="402242" y="24658"/>
                  <a:pt x="409385" y="24335"/>
                </a:cubicBezTo>
                <a:close/>
                <a:moveTo>
                  <a:pt x="113916" y="0"/>
                </a:moveTo>
                <a:cubicBezTo>
                  <a:pt x="148795" y="0"/>
                  <a:pt x="177178" y="28352"/>
                  <a:pt x="177178" y="63191"/>
                </a:cubicBezTo>
                <a:cubicBezTo>
                  <a:pt x="177178" y="98031"/>
                  <a:pt x="148795" y="126383"/>
                  <a:pt x="113916" y="126383"/>
                </a:cubicBezTo>
                <a:cubicBezTo>
                  <a:pt x="79037" y="126383"/>
                  <a:pt x="50654" y="98031"/>
                  <a:pt x="50654" y="63191"/>
                </a:cubicBezTo>
                <a:cubicBezTo>
                  <a:pt x="50654" y="28352"/>
                  <a:pt x="79037" y="0"/>
                  <a:pt x="113916" y="0"/>
                </a:cubicBezTo>
                <a:close/>
              </a:path>
            </a:pathLst>
          </a:cu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85000"/>
                  <a:lumOff val="15000"/>
                </a:schemeClr>
              </a:solidFill>
            </a:endParaRPr>
          </a:p>
        </p:txBody>
      </p:sp>
      <p:sp>
        <p:nvSpPr>
          <p:cNvPr id="3" name="文本框 2"/>
          <p:cNvSpPr txBox="1"/>
          <p:nvPr/>
        </p:nvSpPr>
        <p:spPr>
          <a:xfrm>
            <a:off x="4412615" y="1617980"/>
            <a:ext cx="3367405" cy="460375"/>
          </a:xfrm>
          <a:prstGeom prst="rect">
            <a:avLst/>
          </a:prstGeom>
          <a:noFill/>
        </p:spPr>
        <p:txBody>
          <a:bodyPr wrap="square" rtlCol="0">
            <a:spAutoFit/>
          </a:bodyPr>
          <a:lstStyle/>
          <a:p>
            <a:pPr algn="dist"/>
            <a:r>
              <a:rPr kumimoji="1" lang="en-US" altLang="zh-CN" sz="2400" b="1">
                <a:solidFill>
                  <a:schemeClr val="bg1"/>
                </a:solidFill>
                <a:latin typeface="Verdana" panose="020B0604030504040204" charset="0"/>
                <a:ea typeface="Source Han Sans CN Bold" panose="020B0500000000000000" pitchFamily="34" charset="-128"/>
                <a:cs typeface="Verdana" panose="020B0604030504040204" charset="0"/>
              </a:rPr>
              <a:t>APPLICATIONS</a:t>
            </a:r>
          </a:p>
        </p:txBody>
      </p:sp>
      <p:sp>
        <p:nvSpPr>
          <p:cNvPr id="4" name="文本框 3"/>
          <p:cNvSpPr txBox="1"/>
          <p:nvPr/>
        </p:nvSpPr>
        <p:spPr>
          <a:xfrm>
            <a:off x="947722" y="4535689"/>
            <a:ext cx="1830589" cy="607695"/>
          </a:xfrm>
          <a:prstGeom prst="rect">
            <a:avLst/>
          </a:prstGeom>
          <a:noFill/>
        </p:spPr>
        <p:txBody>
          <a:bodyPr wrap="square" rtlCol="0">
            <a:spAutoFit/>
          </a:bodyPr>
          <a:lstStyle/>
          <a:p>
            <a:pPr algn="ctr">
              <a:lnSpc>
                <a:spcPct val="120000"/>
              </a:lnSpc>
            </a:pPr>
            <a:r>
              <a:rPr lang="en-US" altLang="en-GB" sz="1400" b="1">
                <a:solidFill>
                  <a:schemeClr val="tx1"/>
                </a:solidFill>
                <a:latin typeface="Verdana" panose="020B0604030504040204" charset="0"/>
                <a:ea typeface="Source Han Sans CN Regular" panose="020B0500000000000000" pitchFamily="34" charset="-128"/>
                <a:cs typeface="Verdana" panose="020B0604030504040204" charset="0"/>
              </a:rPr>
              <a:t>SMT/PCBA Inspection</a:t>
            </a:r>
          </a:p>
        </p:txBody>
      </p:sp>
      <p:sp>
        <p:nvSpPr>
          <p:cNvPr id="39" name="文本框 38"/>
          <p:cNvSpPr txBox="1"/>
          <p:nvPr/>
        </p:nvSpPr>
        <p:spPr>
          <a:xfrm>
            <a:off x="3777785" y="4535689"/>
            <a:ext cx="1830589" cy="607695"/>
          </a:xfrm>
          <a:prstGeom prst="rect">
            <a:avLst/>
          </a:prstGeom>
          <a:noFill/>
        </p:spPr>
        <p:txBody>
          <a:bodyPr wrap="square" rtlCol="0">
            <a:spAutoFit/>
          </a:bodyPr>
          <a:lstStyle/>
          <a:p>
            <a:pPr algn="ctr">
              <a:lnSpc>
                <a:spcPct val="120000"/>
              </a:lnSpc>
            </a:pPr>
            <a:r>
              <a:rPr lang="en-US" altLang="en-GB" sz="1400" b="1">
                <a:solidFill>
                  <a:schemeClr val="tx1"/>
                </a:solidFill>
                <a:latin typeface="Verdana" panose="020B0604030504040204" charset="0"/>
                <a:ea typeface="Source Han Sans CN Regular" panose="020B0500000000000000" pitchFamily="34" charset="-128"/>
                <a:cs typeface="Verdana" panose="020B0604030504040204" charset="0"/>
              </a:rPr>
              <a:t>Semiconductor Inspection</a:t>
            </a:r>
          </a:p>
        </p:txBody>
      </p:sp>
      <p:sp>
        <p:nvSpPr>
          <p:cNvPr id="40" name="文本框 39"/>
          <p:cNvSpPr txBox="1"/>
          <p:nvPr/>
        </p:nvSpPr>
        <p:spPr>
          <a:xfrm>
            <a:off x="6526040" y="4526799"/>
            <a:ext cx="1830589" cy="607695"/>
          </a:xfrm>
          <a:prstGeom prst="rect">
            <a:avLst/>
          </a:prstGeom>
          <a:noFill/>
        </p:spPr>
        <p:txBody>
          <a:bodyPr wrap="square" rtlCol="0">
            <a:spAutoFit/>
          </a:bodyPr>
          <a:lstStyle/>
          <a:p>
            <a:pPr algn="ctr">
              <a:lnSpc>
                <a:spcPct val="120000"/>
              </a:lnSpc>
            </a:pPr>
            <a:r>
              <a:rPr lang="en-US" altLang="en-GB" sz="1400" b="1">
                <a:solidFill>
                  <a:schemeClr val="tx1"/>
                </a:solidFill>
                <a:latin typeface="Verdana" panose="020B0604030504040204" charset="0"/>
                <a:ea typeface="Source Han Sans CN Regular" panose="020B0500000000000000" pitchFamily="34" charset="-128"/>
                <a:cs typeface="Verdana" panose="020B0604030504040204" charset="0"/>
              </a:rPr>
              <a:t>Lithium Battery Inspection</a:t>
            </a:r>
          </a:p>
        </p:txBody>
      </p:sp>
      <p:sp>
        <p:nvSpPr>
          <p:cNvPr id="41" name="文本框 40"/>
          <p:cNvSpPr txBox="1"/>
          <p:nvPr/>
        </p:nvSpPr>
        <p:spPr>
          <a:xfrm>
            <a:off x="9311743" y="4535689"/>
            <a:ext cx="1830589" cy="607695"/>
          </a:xfrm>
          <a:prstGeom prst="rect">
            <a:avLst/>
          </a:prstGeom>
          <a:noFill/>
        </p:spPr>
        <p:txBody>
          <a:bodyPr wrap="square" rtlCol="0">
            <a:spAutoFit/>
          </a:bodyPr>
          <a:lstStyle/>
          <a:p>
            <a:pPr algn="ctr">
              <a:lnSpc>
                <a:spcPct val="120000"/>
              </a:lnSpc>
            </a:pPr>
            <a:r>
              <a:rPr lang="en-US" altLang="en-GB" sz="1400" b="1">
                <a:solidFill>
                  <a:schemeClr val="tx1"/>
                </a:solidFill>
                <a:latin typeface="Verdana" panose="020B0604030504040204" charset="0"/>
                <a:ea typeface="Source Han Sans CN Regular" panose="020B0500000000000000" pitchFamily="34" charset="-128"/>
                <a:cs typeface="Verdana" panose="020B0604030504040204" charset="0"/>
              </a:rPr>
              <a:t>LED/Component Inspection</a:t>
            </a:r>
          </a:p>
        </p:txBody>
      </p:sp>
      <p:pic>
        <p:nvPicPr>
          <p:cNvPr id="8" name="图片 7"/>
          <p:cNvPicPr>
            <a:picLocks noChangeAspect="1"/>
          </p:cNvPicPr>
          <p:nvPr/>
        </p:nvPicPr>
        <p:blipFill>
          <a:blip r:embed="rId2" cstate="print"/>
          <a:stretch>
            <a:fillRect/>
          </a:stretch>
        </p:blipFill>
        <p:spPr>
          <a:xfrm>
            <a:off x="979170" y="3060065"/>
            <a:ext cx="1767840" cy="1225550"/>
          </a:xfrm>
          <a:prstGeom prst="rect">
            <a:avLst/>
          </a:prstGeom>
        </p:spPr>
      </p:pic>
      <p:pic>
        <p:nvPicPr>
          <p:cNvPr id="9" name="图片 8"/>
          <p:cNvPicPr>
            <a:picLocks noChangeAspect="1"/>
          </p:cNvPicPr>
          <p:nvPr/>
        </p:nvPicPr>
        <p:blipFill>
          <a:blip r:embed="rId3" cstate="print"/>
          <a:stretch>
            <a:fillRect/>
          </a:stretch>
        </p:blipFill>
        <p:spPr>
          <a:xfrm>
            <a:off x="3813810" y="3062605"/>
            <a:ext cx="1766570" cy="1223010"/>
          </a:xfrm>
          <a:prstGeom prst="rect">
            <a:avLst/>
          </a:prstGeom>
        </p:spPr>
      </p:pic>
      <p:pic>
        <p:nvPicPr>
          <p:cNvPr id="100" name="图片 99"/>
          <p:cNvPicPr/>
          <p:nvPr/>
        </p:nvPicPr>
        <p:blipFill>
          <a:blip r:embed="rId4" cstate="print"/>
          <a:stretch>
            <a:fillRect/>
          </a:stretch>
        </p:blipFill>
        <p:spPr>
          <a:xfrm>
            <a:off x="9369425" y="3062605"/>
            <a:ext cx="1762760" cy="1223645"/>
          </a:xfrm>
          <a:prstGeom prst="rect">
            <a:avLst/>
          </a:prstGeom>
          <a:noFill/>
          <a:ln w="9525">
            <a:noFill/>
          </a:ln>
        </p:spPr>
      </p:pic>
      <p:pic>
        <p:nvPicPr>
          <p:cNvPr id="5" name="图片 4"/>
          <p:cNvPicPr>
            <a:picLocks noChangeAspect="1"/>
          </p:cNvPicPr>
          <p:nvPr/>
        </p:nvPicPr>
        <p:blipFill>
          <a:blip r:embed="rId5" cstate="print"/>
          <a:stretch>
            <a:fillRect/>
          </a:stretch>
        </p:blipFill>
        <p:spPr>
          <a:xfrm>
            <a:off x="6566535" y="3059430"/>
            <a:ext cx="1761490" cy="1226185"/>
          </a:xfrm>
          <a:prstGeom prst="rect">
            <a:avLst/>
          </a:prstGeom>
        </p:spPr>
      </p:pic>
      <p:sp>
        <p:nvSpPr>
          <p:cNvPr id="2" name="文本框 1"/>
          <p:cNvSpPr txBox="1"/>
          <p:nvPr/>
        </p:nvSpPr>
        <p:spPr>
          <a:xfrm>
            <a:off x="126090" y="156825"/>
            <a:ext cx="7894320" cy="768350"/>
          </a:xfrm>
          <a:prstGeom prst="rect">
            <a:avLst/>
          </a:prstGeom>
          <a:noFill/>
        </p:spPr>
        <p:txBody>
          <a:bodyPr wrap="none" rtlCol="0">
            <a:spAutoFit/>
            <a:scene3d>
              <a:camera prst="orthographicFront"/>
              <a:lightRig rig="threePt" dir="t"/>
            </a:scene3d>
          </a:bodyPr>
          <a:lstStyle/>
          <a:p>
            <a:r>
              <a:rPr kumimoji="1" lang="en-US" altLang="zh-CN" sz="4400" b="1" dirty="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APPLICATIONS</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linds(horizontal)">
                                      <p:cBhvr>
                                        <p:cTn id="7" dur="500"/>
                                        <p:tgtEl>
                                          <p:spTgt spid="7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linds(horizontal)">
                                      <p:cBhvr>
                                        <p:cTn id="10" dur="500"/>
                                        <p:tgtEl>
                                          <p:spTgt spid="7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blinds(horizontal)">
                                      <p:cBhvr>
                                        <p:cTn id="13" dur="500"/>
                                        <p:tgtEl>
                                          <p:spTgt spid="8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linds(horizontal)">
                                      <p:cBhvr>
                                        <p:cTn id="16" dur="500"/>
                                        <p:tgtEl>
                                          <p:spTgt spid="8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linds(horizontal)">
                                      <p:cBhvr>
                                        <p:cTn id="19" dur="500"/>
                                        <p:tgtEl>
                                          <p:spTgt spid="10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blinds(horizontal)">
                                      <p:cBhvr>
                                        <p:cTn id="22" dur="500"/>
                                        <p:tgtEl>
                                          <p:spTgt spid="10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linds(horizontal)">
                                      <p:cBhvr>
                                        <p:cTn id="25" dur="500"/>
                                        <p:tgtEl>
                                          <p:spTgt spid="10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blinds(horizontal)">
                                      <p:cBhvr>
                                        <p:cTn id="28" dur="500"/>
                                        <p:tgtEl>
                                          <p:spTgt spid="1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blinds(horizontal)">
                                      <p:cBhvr>
                                        <p:cTn id="31" dur="500"/>
                                        <p:tgtEl>
                                          <p:spTgt spid="10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3"/>
                                        </p:tgtEl>
                                        <p:attrNameLst>
                                          <p:attrName>style.visibility</p:attrName>
                                        </p:attrNameLst>
                                      </p:cBhvr>
                                      <p:to>
                                        <p:strVal val="visible"/>
                                      </p:to>
                                    </p:set>
                                    <p:animEffect transition="in" filter="blinds(horizontal)">
                                      <p:cBhvr>
                                        <p:cTn id="34" dur="500"/>
                                        <p:tgtEl>
                                          <p:spTgt spid="11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blinds(horizontal)">
                                      <p:cBhvr>
                                        <p:cTn id="37" dur="500"/>
                                        <p:tgtEl>
                                          <p:spTgt spid="10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16"/>
                                        </p:tgtEl>
                                        <p:attrNameLst>
                                          <p:attrName>style.visibility</p:attrName>
                                        </p:attrNameLst>
                                      </p:cBhvr>
                                      <p:to>
                                        <p:strVal val="visible"/>
                                      </p:to>
                                    </p:set>
                                    <p:animEffect transition="in" filter="blinds(horizontal)">
                                      <p:cBhvr>
                                        <p:cTn id="40" dur="500"/>
                                        <p:tgtEl>
                                          <p:spTgt spid="11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linds(horizontal)">
                                      <p:cBhvr>
                                        <p:cTn id="46" dur="500"/>
                                        <p:tgtEl>
                                          <p:spTgt spid="39"/>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linds(horizontal)">
                                      <p:cBhvr>
                                        <p:cTn id="49" dur="500"/>
                                        <p:tgtEl>
                                          <p:spTgt spid="40"/>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linds(horizontal)">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7" grpId="0" animBg="1"/>
      <p:bldP spid="80" grpId="0" animBg="1"/>
      <p:bldP spid="84" grpId="0" animBg="1"/>
      <p:bldP spid="101" grpId="0" animBg="1"/>
      <p:bldP spid="107" grpId="0" animBg="1"/>
      <p:bldP spid="102" grpId="0" animBg="1"/>
      <p:bldP spid="110" grpId="0" animBg="1"/>
      <p:bldP spid="104" grpId="0" animBg="1"/>
      <p:bldP spid="113" grpId="0" animBg="1"/>
      <p:bldP spid="103" grpId="0" animBg="1"/>
      <p:bldP spid="116" grpId="0" animBg="1"/>
      <p:bldP spid="4" grpId="0"/>
      <p:bldP spid="39"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2260"/>
            <a:ext cx="12192000" cy="3756940"/>
          </a:xfrm>
          <a:prstGeom prst="rect">
            <a:avLst/>
          </a:pr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5989320" y="4738370"/>
            <a:ext cx="2049145" cy="460375"/>
          </a:xfrm>
          <a:prstGeom prst="rect">
            <a:avLst/>
          </a:prstGeom>
          <a:noFill/>
        </p:spPr>
        <p:txBody>
          <a:bodyPr wrap="square" rtlCol="0">
            <a:spAutoFit/>
          </a:bodyPr>
          <a:lstStyle/>
          <a:p>
            <a:r>
              <a:rPr kumimoji="1" lang="en-US" altLang="zh-CN" sz="2400" b="1" dirty="0">
                <a:solidFill>
                  <a:schemeClr val="tx1"/>
                </a:solidFill>
                <a:latin typeface="Source Han Sans CN Bold" panose="020B0500000000000000" pitchFamily="34" charset="-128"/>
                <a:ea typeface="Source Han Sans CN Bold" panose="020B0500000000000000" pitchFamily="34" charset="-128"/>
              </a:rPr>
              <a:t>FX-200A</a:t>
            </a:r>
          </a:p>
        </p:txBody>
      </p:sp>
      <p:sp>
        <p:nvSpPr>
          <p:cNvPr id="3" name="文本框 2"/>
          <p:cNvSpPr txBox="1"/>
          <p:nvPr/>
        </p:nvSpPr>
        <p:spPr>
          <a:xfrm>
            <a:off x="605790" y="2484755"/>
            <a:ext cx="5064125" cy="1198880"/>
          </a:xfrm>
          <a:prstGeom prst="rect">
            <a:avLst/>
          </a:prstGeom>
          <a:noFill/>
        </p:spPr>
        <p:txBody>
          <a:bodyPr wrap="square" rtlCol="0">
            <a:spAutoFit/>
          </a:bodyPr>
          <a:lstStyle/>
          <a:p>
            <a:pPr algn="just">
              <a:lnSpc>
                <a:spcPct val="150000"/>
              </a:lnSpc>
            </a:pPr>
            <a:r>
              <a:rPr lang="en-US" altLang="zh-CN" sz="2400" b="1" dirty="0">
                <a:solidFill>
                  <a:schemeClr val="bg1"/>
                </a:solidFill>
                <a:latin typeface="Verdana" panose="020B0604030504040204" charset="0"/>
                <a:ea typeface="Source Han Sans CN Bold" panose="020B0500000000000000" pitchFamily="34" charset="-128"/>
                <a:cs typeface="Verdana" panose="020B0604030504040204" charset="0"/>
              </a:rPr>
              <a:t>X RAY INSPECTION </a:t>
            </a:r>
          </a:p>
          <a:p>
            <a:pPr algn="just">
              <a:lnSpc>
                <a:spcPct val="150000"/>
              </a:lnSpc>
            </a:pPr>
            <a:r>
              <a:rPr lang="en-US" altLang="zh-CN" sz="2400" b="1" dirty="0">
                <a:solidFill>
                  <a:schemeClr val="bg1"/>
                </a:solidFill>
                <a:latin typeface="Verdana" panose="020B0604030504040204" charset="0"/>
                <a:ea typeface="Source Han Sans CN Bold" panose="020B0500000000000000" pitchFamily="34" charset="-128"/>
                <a:cs typeface="Verdana" panose="020B0604030504040204" charset="0"/>
              </a:rPr>
              <a:t>SYSTEM FOR ELECTRONICS</a:t>
            </a:r>
          </a:p>
        </p:txBody>
      </p:sp>
      <p:sp>
        <p:nvSpPr>
          <p:cNvPr id="4" name="文本框 3"/>
          <p:cNvSpPr txBox="1"/>
          <p:nvPr/>
        </p:nvSpPr>
        <p:spPr>
          <a:xfrm>
            <a:off x="618569" y="3839210"/>
            <a:ext cx="5159296" cy="1614805"/>
          </a:xfrm>
          <a:prstGeom prst="rect">
            <a:avLst/>
          </a:prstGeom>
          <a:noFill/>
        </p:spPr>
        <p:txBody>
          <a:bodyPr wrap="square" rtlCol="0">
            <a:spAutoFit/>
          </a:bodyPr>
          <a:lstStyle/>
          <a:p>
            <a:pPr algn="just">
              <a:lnSpc>
                <a:spcPct val="150000"/>
              </a:lnSpc>
            </a:pPr>
            <a:r>
              <a:rPr lang="en-GB" altLang="zh-CN" sz="1100">
                <a:solidFill>
                  <a:schemeClr val="tx1"/>
                </a:solidFill>
                <a:latin typeface="Calibri" panose="020F0502020204030204" charset="0"/>
                <a:ea typeface="Source Han Sans CN Regular" panose="020B0500000000000000" pitchFamily="34" charset="-128"/>
                <a:cs typeface="Calibri" panose="020F0502020204030204" charset="0"/>
              </a:rPr>
              <a:t>The </a:t>
            </a:r>
            <a:r>
              <a:rPr lang="en-US" altLang="en-GB" sz="1100">
                <a:solidFill>
                  <a:schemeClr val="tx1"/>
                </a:solidFill>
                <a:latin typeface="Calibri" panose="020F0502020204030204" charset="0"/>
                <a:ea typeface="Source Han Sans CN Regular" panose="020B0500000000000000" pitchFamily="34" charset="-128"/>
                <a:cs typeface="Calibri" panose="020F0502020204030204" charset="0"/>
              </a:rPr>
              <a:t>MK-200A</a:t>
            </a:r>
            <a:r>
              <a:rPr lang="en-GB" altLang="zh-CN" sz="1100">
                <a:solidFill>
                  <a:schemeClr val="tx1"/>
                </a:solidFill>
                <a:latin typeface="Calibri" panose="020F0502020204030204" charset="0"/>
                <a:ea typeface="Source Han Sans CN Regular" panose="020B0500000000000000" pitchFamily="34" charset="-128"/>
                <a:cs typeface="Calibri" panose="020F0502020204030204" charset="0"/>
              </a:rPr>
              <a:t> is one of the best and most proven offline X-ray inspection systems on the available market today. This system has received a lot of traction from many industries,which is widely used for electronics,such as LED, SMT, DIP, lithium battery inspection and other electronic components.It covers inspection for IC, BGA, CSP, flip chip and other encapsulation types. In the automobile industry, the </a:t>
            </a:r>
            <a:r>
              <a:rPr lang="en-US" altLang="en-GB" sz="1100">
                <a:solidFill>
                  <a:schemeClr val="tx1"/>
                </a:solidFill>
                <a:latin typeface="Calibri" panose="020F0502020204030204" charset="0"/>
                <a:ea typeface="Source Han Sans CN Regular" panose="020B0500000000000000" pitchFamily="34" charset="-128"/>
                <a:cs typeface="Calibri" panose="020F0502020204030204" charset="0"/>
              </a:rPr>
              <a:t>MK-200A</a:t>
            </a:r>
            <a:r>
              <a:rPr lang="en-GB" altLang="zh-CN" sz="1100">
                <a:solidFill>
                  <a:schemeClr val="tx1"/>
                </a:solidFill>
                <a:latin typeface="Calibri" panose="020F0502020204030204" charset="0"/>
                <a:ea typeface="Source Han Sans CN Regular" panose="020B0500000000000000" pitchFamily="34" charset="-128"/>
                <a:cs typeface="Calibri" panose="020F0502020204030204" charset="0"/>
              </a:rPr>
              <a:t> can be also used in the inspection of small auto parts.</a:t>
            </a:r>
          </a:p>
        </p:txBody>
      </p:sp>
      <p:sp>
        <p:nvSpPr>
          <p:cNvPr id="12" name="矩形 11"/>
          <p:cNvSpPr/>
          <p:nvPr/>
        </p:nvSpPr>
        <p:spPr>
          <a:xfrm>
            <a:off x="4199255" y="5280025"/>
            <a:ext cx="3839210"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9" name="文本框 18"/>
          <p:cNvSpPr txBox="1"/>
          <p:nvPr/>
        </p:nvSpPr>
        <p:spPr>
          <a:xfrm>
            <a:off x="126090" y="156825"/>
            <a:ext cx="7581900" cy="768350"/>
          </a:xfrm>
          <a:prstGeom prst="rect">
            <a:avLst/>
          </a:prstGeom>
          <a:noFill/>
        </p:spPr>
        <p:txBody>
          <a:bodyPr wrap="none" rtlCol="0">
            <a:spAutoFit/>
          </a:bodyPr>
          <a:lstStyle/>
          <a:p>
            <a:r>
              <a:rPr kumimoji="1" lang="en-US" altLang="zh-CN" sz="4400" b="1">
                <a:solidFill>
                  <a:schemeClr val="bg1">
                    <a:alpha val="10000"/>
                  </a:schemeClr>
                </a:solidFill>
                <a:effectLst>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DESCRIPTION</a:t>
            </a:r>
          </a:p>
        </p:txBody>
      </p:sp>
      <p:pic>
        <p:nvPicPr>
          <p:cNvPr id="6" name="图片 5">
            <a:extLst>
              <a:ext uri="{FF2B5EF4-FFF2-40B4-BE49-F238E27FC236}">
                <a16:creationId xmlns:a16="http://schemas.microsoft.com/office/drawing/2014/main" id="{08DA7AC9-6E8C-8A86-2CE7-802DF9F2D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7390" y="-22292"/>
            <a:ext cx="5064125" cy="38045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071829" y="4430132"/>
            <a:ext cx="2716516" cy="1233276"/>
            <a:chOff x="1714737" y="2904667"/>
            <a:chExt cx="3418797" cy="1233276"/>
          </a:xfrm>
        </p:grpSpPr>
        <p:sp>
          <p:nvSpPr>
            <p:cNvPr id="30" name="文本框 29"/>
            <p:cNvSpPr txBox="1"/>
            <p:nvPr/>
          </p:nvSpPr>
          <p:spPr>
            <a:xfrm>
              <a:off x="1714737" y="3446428"/>
              <a:ext cx="3418797" cy="691515"/>
            </a:xfrm>
            <a:prstGeom prst="rect">
              <a:avLst/>
            </a:prstGeom>
            <a:noFill/>
          </p:spPr>
          <p:txBody>
            <a:bodyPr wrap="square" rtlCol="0">
              <a:spAutoFit/>
            </a:bodyPr>
            <a:lstStyle/>
            <a:p>
              <a:pPr algn="ctr">
                <a:lnSpc>
                  <a:spcPct val="130000"/>
                </a:lnSpc>
                <a:defRPr/>
              </a:pP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large size inspection loading platform</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for mass samples</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,automatic navigating for precise positioning.</a:t>
              </a:r>
            </a:p>
          </p:txBody>
        </p:sp>
        <p:sp>
          <p:nvSpPr>
            <p:cNvPr id="31" name="文本框 30"/>
            <p:cNvSpPr txBox="1"/>
            <p:nvPr/>
          </p:nvSpPr>
          <p:spPr>
            <a:xfrm>
              <a:off x="1913925" y="2904667"/>
              <a:ext cx="2797342" cy="52197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570</a:t>
              </a:r>
              <a:r>
                <a:rPr kumimoji="0" lang="zh-CN" altLang="en-US"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a:t>
              </a: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570mm inspection area</a:t>
              </a:r>
            </a:p>
          </p:txBody>
        </p:sp>
      </p:grpSp>
      <p:grpSp>
        <p:nvGrpSpPr>
          <p:cNvPr id="32" name="组合 31"/>
          <p:cNvGrpSpPr/>
          <p:nvPr/>
        </p:nvGrpSpPr>
        <p:grpSpPr>
          <a:xfrm>
            <a:off x="4737742" y="4430132"/>
            <a:ext cx="2716516" cy="1233276"/>
            <a:chOff x="1714737" y="2904667"/>
            <a:chExt cx="3418797" cy="1233276"/>
          </a:xfrm>
        </p:grpSpPr>
        <p:sp>
          <p:nvSpPr>
            <p:cNvPr id="33" name="文本框 32"/>
            <p:cNvSpPr txBox="1"/>
            <p:nvPr/>
          </p:nvSpPr>
          <p:spPr>
            <a:xfrm>
              <a:off x="1714737" y="3446428"/>
              <a:ext cx="3418797" cy="691515"/>
            </a:xfrm>
            <a:prstGeom prst="rect">
              <a:avLst/>
            </a:prstGeom>
            <a:noFill/>
          </p:spPr>
          <p:txBody>
            <a:bodyPr wrap="square" rtlCol="0">
              <a:spAutoFit/>
            </a:bodyPr>
            <a:lstStyle/>
            <a:p>
              <a:pPr algn="ctr">
                <a:lnSpc>
                  <a:spcPct val="130000"/>
                </a:lnSpc>
                <a:defRPr/>
              </a:pP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Accurate control,CNC programing,multiple inspection functions,stable performance and fast detection.</a:t>
              </a:r>
            </a:p>
          </p:txBody>
        </p:sp>
        <p:sp>
          <p:nvSpPr>
            <p:cNvPr id="34" name="文本框 33"/>
            <p:cNvSpPr txBox="1"/>
            <p:nvPr/>
          </p:nvSpPr>
          <p:spPr>
            <a:xfrm>
              <a:off x="1714737" y="2904667"/>
              <a:ext cx="2797342" cy="52197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24 inches </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software system</a:t>
              </a:r>
            </a:p>
          </p:txBody>
        </p:sp>
      </p:grpSp>
      <p:grpSp>
        <p:nvGrpSpPr>
          <p:cNvPr id="35" name="组合 34"/>
          <p:cNvGrpSpPr/>
          <p:nvPr/>
        </p:nvGrpSpPr>
        <p:grpSpPr>
          <a:xfrm>
            <a:off x="8403655" y="4430132"/>
            <a:ext cx="2847891" cy="1233276"/>
            <a:chOff x="1321339" y="2904667"/>
            <a:chExt cx="3584136" cy="1233276"/>
          </a:xfrm>
        </p:grpSpPr>
        <p:sp>
          <p:nvSpPr>
            <p:cNvPr id="36" name="文本框 35"/>
            <p:cNvSpPr txBox="1"/>
            <p:nvPr/>
          </p:nvSpPr>
          <p:spPr>
            <a:xfrm>
              <a:off x="1321339" y="3446428"/>
              <a:ext cx="3584136" cy="691515"/>
            </a:xfrm>
            <a:prstGeom prst="rect">
              <a:avLst/>
            </a:prstGeom>
            <a:noFill/>
          </p:spPr>
          <p:txBody>
            <a:bodyPr wrap="square" rtlCol="0">
              <a:spAutoFit/>
            </a:bodyPr>
            <a:lstStyle/>
            <a:p>
              <a:pPr algn="ctr">
                <a:lnSpc>
                  <a:spcPct val="130000"/>
                </a:lnSpc>
                <a:defRPr/>
              </a:pP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flat-panel detector can rotate 0~65</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d</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degree </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from different angles for</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determining</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tinier and underground defects</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t>
              </a:r>
            </a:p>
          </p:txBody>
        </p:sp>
        <p:sp>
          <p:nvSpPr>
            <p:cNvPr id="37" name="文本框 36"/>
            <p:cNvSpPr txBox="1"/>
            <p:nvPr/>
          </p:nvSpPr>
          <p:spPr>
            <a:xfrm>
              <a:off x="1516234" y="2904667"/>
              <a:ext cx="2797341" cy="52197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400" kern="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sym typeface="+mn-ea"/>
                </a:rPr>
                <a:t>0~65</a:t>
              </a:r>
              <a:r>
                <a:rPr lang="zh-CN" altLang="en-US" sz="1400" kern="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sym typeface="+mn-ea"/>
                </a:rPr>
                <a:t>°</a:t>
              </a:r>
              <a:endParaRPr kumimoji="0" lang="zh-CN" altLang="en-US"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detector angle </a:t>
              </a:r>
              <a:endParaRPr kumimoji="0" lang="zh-CN" altLang="en-US"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endParaRPr>
            </a:p>
          </p:txBody>
        </p:sp>
      </p:grpSp>
      <p:sp>
        <p:nvSpPr>
          <p:cNvPr id="3" name="平行四边形 2"/>
          <p:cNvSpPr/>
          <p:nvPr/>
        </p:nvSpPr>
        <p:spPr>
          <a:xfrm>
            <a:off x="818023" y="2241550"/>
            <a:ext cx="3251200" cy="1714500"/>
          </a:xfrm>
          <a:prstGeom prst="parallelogram">
            <a:avLst/>
          </a:prstGeom>
          <a:blipFill rotWithShape="1">
            <a:blip r:embed="rId2"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平行四边形 19"/>
          <p:cNvSpPr/>
          <p:nvPr/>
        </p:nvSpPr>
        <p:spPr>
          <a:xfrm>
            <a:off x="4470400" y="2241550"/>
            <a:ext cx="3251200" cy="1714500"/>
          </a:xfrm>
          <a:prstGeom prst="parallelogram">
            <a:avLst/>
          </a:prstGeom>
          <a:blipFill rotWithShape="1">
            <a:blip r:embed="rId3"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平行四边形 20"/>
          <p:cNvSpPr/>
          <p:nvPr/>
        </p:nvSpPr>
        <p:spPr>
          <a:xfrm>
            <a:off x="8202000" y="2241550"/>
            <a:ext cx="3251200" cy="1714500"/>
          </a:xfrm>
          <a:prstGeom prst="parallelogram">
            <a:avLst/>
          </a:prstGeom>
          <a:blipFill rotWithShape="1">
            <a:blip r:embed="rId4"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0" y="2540"/>
            <a:ext cx="12192000" cy="970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816610" y="1353185"/>
            <a:ext cx="3049905" cy="460375"/>
          </a:xfrm>
          <a:prstGeom prst="rect">
            <a:avLst/>
          </a:prstGeom>
          <a:noFill/>
        </p:spPr>
        <p:txBody>
          <a:bodyPr wrap="square" rtlCol="0">
            <a:spAutoFit/>
          </a:bodyPr>
          <a:lstStyle/>
          <a:p>
            <a:pPr algn="l"/>
            <a:r>
              <a:rPr lang="en-US" altLang="zh-CN" sz="2400" b="1" dirty="0">
                <a:solidFill>
                  <a:schemeClr val="tx1"/>
                </a:solidFill>
                <a:latin typeface="Verdana" panose="020B0604030504040204" charset="0"/>
                <a:ea typeface="Source Han Sans CN Bold" panose="020B0500000000000000" pitchFamily="34" charset="-128"/>
                <a:cs typeface="Verdana" panose="020B0604030504040204" charset="0"/>
              </a:rPr>
              <a:t>Main Features</a:t>
            </a:r>
          </a:p>
        </p:txBody>
      </p:sp>
      <p:sp>
        <p:nvSpPr>
          <p:cNvPr id="4" name="文本框 3"/>
          <p:cNvSpPr txBox="1"/>
          <p:nvPr/>
        </p:nvSpPr>
        <p:spPr>
          <a:xfrm>
            <a:off x="126090" y="156825"/>
            <a:ext cx="6363970" cy="768350"/>
          </a:xfrm>
          <a:prstGeom prst="rect">
            <a:avLst/>
          </a:prstGeom>
          <a:noFill/>
        </p:spPr>
        <p:txBody>
          <a:bodyPr wrap="none" rtlCol="0">
            <a:spAutoFit/>
            <a:scene3d>
              <a:camera prst="orthographicFront"/>
              <a:lightRig rig="threePt" dir="t"/>
            </a:scene3d>
          </a:bodyPr>
          <a:lstStyle/>
          <a:p>
            <a:r>
              <a:rPr kumimoji="1" lang="en-US" altLang="zh-CN" sz="4400" b="1" dirty="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FEATURE</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071829" y="4430132"/>
            <a:ext cx="2716516" cy="1233276"/>
            <a:chOff x="1714737" y="2904667"/>
            <a:chExt cx="3418797" cy="1233276"/>
          </a:xfrm>
        </p:grpSpPr>
        <p:sp>
          <p:nvSpPr>
            <p:cNvPr id="30" name="文本框 29"/>
            <p:cNvSpPr txBox="1"/>
            <p:nvPr/>
          </p:nvSpPr>
          <p:spPr>
            <a:xfrm>
              <a:off x="1714737" y="3446428"/>
              <a:ext cx="3418797" cy="691515"/>
            </a:xfrm>
            <a:prstGeom prst="rect">
              <a:avLst/>
            </a:prstGeom>
            <a:noFill/>
          </p:spPr>
          <p:txBody>
            <a:bodyPr wrap="square" rtlCol="0">
              <a:spAutoFit/>
            </a:bodyPr>
            <a:lstStyle/>
            <a:p>
              <a:pPr algn="ctr">
                <a:lnSpc>
                  <a:spcPct val="130000"/>
                </a:lnSpc>
                <a:defRPr/>
              </a:pP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Generally the x ray voltage range 0-90Kv is already enough to penetrate most of semiconductor</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/electronics </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materials</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t>
              </a:r>
            </a:p>
          </p:txBody>
        </p:sp>
        <p:sp>
          <p:nvSpPr>
            <p:cNvPr id="31" name="文本框 30"/>
            <p:cNvSpPr txBox="1"/>
            <p:nvPr/>
          </p:nvSpPr>
          <p:spPr>
            <a:xfrm>
              <a:off x="1913925" y="2904667"/>
              <a:ext cx="2797342" cy="52197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0~90Kv </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closed X-ray tube</a:t>
              </a:r>
            </a:p>
          </p:txBody>
        </p:sp>
      </p:grpSp>
      <p:grpSp>
        <p:nvGrpSpPr>
          <p:cNvPr id="32" name="组合 31"/>
          <p:cNvGrpSpPr/>
          <p:nvPr/>
        </p:nvGrpSpPr>
        <p:grpSpPr>
          <a:xfrm>
            <a:off x="4737742" y="4430132"/>
            <a:ext cx="2716516" cy="1233276"/>
            <a:chOff x="1714737" y="2904667"/>
            <a:chExt cx="3418797" cy="1233276"/>
          </a:xfrm>
        </p:grpSpPr>
        <p:sp>
          <p:nvSpPr>
            <p:cNvPr id="33" name="文本框 32"/>
            <p:cNvSpPr txBox="1"/>
            <p:nvPr/>
          </p:nvSpPr>
          <p:spPr>
            <a:xfrm>
              <a:off x="1714737" y="3446428"/>
              <a:ext cx="3418797" cy="691515"/>
            </a:xfrm>
            <a:prstGeom prst="rect">
              <a:avLst/>
            </a:prstGeom>
            <a:noFill/>
          </p:spPr>
          <p:txBody>
            <a:bodyPr wrap="square" rtlCol="0">
              <a:spAutoFit/>
            </a:bodyPr>
            <a:lstStyle/>
            <a:p>
              <a:pPr algn="ctr">
                <a:lnSpc>
                  <a:spcPct val="130000"/>
                </a:lnSpc>
                <a:defRPr/>
              </a:pP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Microfocus technology </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has higher definition X-ray images</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and</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exposure </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different kind of</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inner tinny defects</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t>
              </a:r>
            </a:p>
          </p:txBody>
        </p:sp>
        <p:sp>
          <p:nvSpPr>
            <p:cNvPr id="34" name="文本框 33"/>
            <p:cNvSpPr txBox="1"/>
            <p:nvPr/>
          </p:nvSpPr>
          <p:spPr>
            <a:xfrm>
              <a:off x="1714737" y="2904667"/>
              <a:ext cx="2797342" cy="52197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3~5 μm</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micro-focal spot</a:t>
              </a:r>
            </a:p>
          </p:txBody>
        </p:sp>
      </p:grpSp>
      <p:grpSp>
        <p:nvGrpSpPr>
          <p:cNvPr id="35" name="组合 34"/>
          <p:cNvGrpSpPr/>
          <p:nvPr/>
        </p:nvGrpSpPr>
        <p:grpSpPr>
          <a:xfrm>
            <a:off x="8403655" y="4430132"/>
            <a:ext cx="2847891" cy="1233276"/>
            <a:chOff x="1321339" y="2904667"/>
            <a:chExt cx="3584136" cy="1233276"/>
          </a:xfrm>
        </p:grpSpPr>
        <p:sp>
          <p:nvSpPr>
            <p:cNvPr id="36" name="文本框 35"/>
            <p:cNvSpPr txBox="1"/>
            <p:nvPr/>
          </p:nvSpPr>
          <p:spPr>
            <a:xfrm>
              <a:off x="1321339" y="3446428"/>
              <a:ext cx="3584136" cy="691515"/>
            </a:xfrm>
            <a:prstGeom prst="rect">
              <a:avLst/>
            </a:prstGeom>
            <a:noFill/>
          </p:spPr>
          <p:txBody>
            <a:bodyPr wrap="square" rtlCol="0">
              <a:spAutoFit/>
            </a:bodyPr>
            <a:lstStyle/>
            <a:p>
              <a:pPr algn="ctr">
                <a:lnSpc>
                  <a:spcPct val="130000"/>
                </a:lnSpc>
                <a:defRPr/>
              </a:pP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Large magnification means flexible processing.This X ray system </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has larger magnification</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1600x</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to ensure images are magnified for tiny defects</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t>
              </a:r>
            </a:p>
          </p:txBody>
        </p:sp>
        <p:sp>
          <p:nvSpPr>
            <p:cNvPr id="37" name="文本框 36"/>
            <p:cNvSpPr txBox="1"/>
            <p:nvPr/>
          </p:nvSpPr>
          <p:spPr>
            <a:xfrm>
              <a:off x="1516234" y="2904667"/>
              <a:ext cx="2797341" cy="52197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1600x system magnification</a:t>
              </a:r>
            </a:p>
          </p:txBody>
        </p:sp>
      </p:grpSp>
      <p:sp>
        <p:nvSpPr>
          <p:cNvPr id="18" name="文本框 17"/>
          <p:cNvSpPr txBox="1"/>
          <p:nvPr/>
        </p:nvSpPr>
        <p:spPr>
          <a:xfrm>
            <a:off x="818023" y="101600"/>
            <a:ext cx="2103320" cy="521970"/>
          </a:xfrm>
          <a:prstGeom prst="rect">
            <a:avLst/>
          </a:prstGeom>
          <a:noFill/>
        </p:spPr>
        <p:txBody>
          <a:bodyPr wrap="square" rtlCol="0">
            <a:spAutoFit/>
          </a:bodyPr>
          <a:lstStyle/>
          <a:p>
            <a:pPr algn="dist"/>
            <a:r>
              <a:rPr lang="zh-CN" altLang="en-US" sz="2800" b="1" dirty="0">
                <a:solidFill>
                  <a:schemeClr val="bg1"/>
                </a:solidFill>
                <a:latin typeface="Source Han Sans CN Bold" panose="020B0500000000000000" pitchFamily="34" charset="-128"/>
                <a:ea typeface="Source Han Sans CN Bold" panose="020B0500000000000000" pitchFamily="34" charset="-128"/>
              </a:rPr>
              <a:t>公司介绍</a:t>
            </a:r>
          </a:p>
        </p:txBody>
      </p:sp>
      <p:sp>
        <p:nvSpPr>
          <p:cNvPr id="3" name="平行四边形 2"/>
          <p:cNvSpPr/>
          <p:nvPr/>
        </p:nvSpPr>
        <p:spPr>
          <a:xfrm>
            <a:off x="818023" y="2241550"/>
            <a:ext cx="3251200" cy="1714500"/>
          </a:xfrm>
          <a:prstGeom prst="parallelogram">
            <a:avLst/>
          </a:prstGeom>
          <a:blipFill rotWithShape="1">
            <a:blip r:embed="rId2"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平行四边形 19"/>
          <p:cNvSpPr/>
          <p:nvPr/>
        </p:nvSpPr>
        <p:spPr>
          <a:xfrm>
            <a:off x="4470400" y="2241550"/>
            <a:ext cx="3251200" cy="1714500"/>
          </a:xfrm>
          <a:prstGeom prst="parallelogram">
            <a:avLst/>
          </a:prstGeom>
          <a:blipFill rotWithShape="1">
            <a:blip r:embed="rId3"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平行四边形 20"/>
          <p:cNvSpPr/>
          <p:nvPr/>
        </p:nvSpPr>
        <p:spPr>
          <a:xfrm>
            <a:off x="8202000" y="2241550"/>
            <a:ext cx="3251200" cy="1714500"/>
          </a:xfrm>
          <a:prstGeom prst="parallelogram">
            <a:avLst/>
          </a:prstGeom>
          <a:blipFill rotWithShape="1">
            <a:blip r:embed="rId4"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0" y="2540"/>
            <a:ext cx="12192000" cy="970915"/>
          </a:xfrm>
          <a:prstGeom prst="rect">
            <a:avLst/>
          </a:pr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126090" y="156825"/>
            <a:ext cx="6363970" cy="768350"/>
          </a:xfrm>
          <a:prstGeom prst="rect">
            <a:avLst/>
          </a:prstGeom>
          <a:noFill/>
        </p:spPr>
        <p:txBody>
          <a:bodyPr wrap="none" rtlCol="0">
            <a:spAutoFit/>
          </a:bodyPr>
          <a:lstStyle/>
          <a:p>
            <a:r>
              <a:rPr kumimoji="1" lang="en-US" altLang="zh-CN" sz="4400" b="1">
                <a:solidFill>
                  <a:schemeClr val="bg1">
                    <a:alpha val="10000"/>
                  </a:schemeClr>
                </a:solidFill>
                <a:effectLst>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FEATURE</a:t>
            </a:r>
          </a:p>
        </p:txBody>
      </p:sp>
      <p:sp>
        <p:nvSpPr>
          <p:cNvPr id="2" name="文本框 1"/>
          <p:cNvSpPr txBox="1"/>
          <p:nvPr/>
        </p:nvSpPr>
        <p:spPr>
          <a:xfrm>
            <a:off x="816610" y="1353185"/>
            <a:ext cx="3049905" cy="460375"/>
          </a:xfrm>
          <a:prstGeom prst="rect">
            <a:avLst/>
          </a:prstGeom>
          <a:noFill/>
        </p:spPr>
        <p:txBody>
          <a:bodyPr wrap="square" rtlCol="0">
            <a:spAutoFit/>
          </a:bodyPr>
          <a:lstStyle/>
          <a:p>
            <a:pPr algn="l"/>
            <a:r>
              <a:rPr lang="en-US" altLang="zh-CN" sz="2400" b="1" dirty="0">
                <a:solidFill>
                  <a:schemeClr val="tx1"/>
                </a:solidFill>
                <a:latin typeface="Verdana" panose="020B0604030504040204" charset="0"/>
                <a:ea typeface="Source Han Sans CN Bold" panose="020B0500000000000000" pitchFamily="34" charset="-128"/>
                <a:cs typeface="Verdana" panose="020B0604030504040204" charset="0"/>
              </a:rPr>
              <a:t>Main Features</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071829" y="4430132"/>
            <a:ext cx="2716516" cy="1233276"/>
            <a:chOff x="1714737" y="2904667"/>
            <a:chExt cx="3418797" cy="1233276"/>
          </a:xfrm>
        </p:grpSpPr>
        <p:sp>
          <p:nvSpPr>
            <p:cNvPr id="30" name="文本框 29"/>
            <p:cNvSpPr txBox="1"/>
            <p:nvPr/>
          </p:nvSpPr>
          <p:spPr>
            <a:xfrm>
              <a:off x="1714737" y="3446428"/>
              <a:ext cx="3418797" cy="691515"/>
            </a:xfrm>
            <a:prstGeom prst="rect">
              <a:avLst/>
            </a:prstGeom>
            <a:noFill/>
          </p:spPr>
          <p:txBody>
            <a:bodyPr wrap="square" rtlCol="0">
              <a:spAutoFit/>
            </a:bodyPr>
            <a:lstStyle/>
            <a:p>
              <a:pPr algn="ctr">
                <a:lnSpc>
                  <a:spcPct val="130000"/>
                </a:lnSpc>
                <a:defRPr/>
              </a:pP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The software can receive and </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present</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a </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whole</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X ray image of </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large physical</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object</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with</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13</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0</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130m</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m</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t>
              </a:r>
            </a:p>
          </p:txBody>
        </p:sp>
        <p:sp>
          <p:nvSpPr>
            <p:cNvPr id="31" name="文本框 30"/>
            <p:cNvSpPr txBox="1"/>
            <p:nvPr/>
          </p:nvSpPr>
          <p:spPr>
            <a:xfrm>
              <a:off x="1913925" y="2904667"/>
              <a:ext cx="2797342" cy="52197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130</a:t>
              </a:r>
              <a:r>
                <a:rPr kumimoji="0" lang="zh-CN" altLang="en-US"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a:t>
              </a: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130mm </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detection area</a:t>
              </a:r>
            </a:p>
          </p:txBody>
        </p:sp>
      </p:grpSp>
      <p:grpSp>
        <p:nvGrpSpPr>
          <p:cNvPr id="32" name="组合 31"/>
          <p:cNvGrpSpPr/>
          <p:nvPr/>
        </p:nvGrpSpPr>
        <p:grpSpPr>
          <a:xfrm>
            <a:off x="4737742" y="4430132"/>
            <a:ext cx="2716516" cy="1233276"/>
            <a:chOff x="1714737" y="2904667"/>
            <a:chExt cx="3418797" cy="1233276"/>
          </a:xfrm>
        </p:grpSpPr>
        <p:sp>
          <p:nvSpPr>
            <p:cNvPr id="33" name="文本框 32"/>
            <p:cNvSpPr txBox="1"/>
            <p:nvPr/>
          </p:nvSpPr>
          <p:spPr>
            <a:xfrm>
              <a:off x="1714737" y="3446428"/>
              <a:ext cx="3418797" cy="691515"/>
            </a:xfrm>
            <a:prstGeom prst="rect">
              <a:avLst/>
            </a:prstGeom>
            <a:noFill/>
          </p:spPr>
          <p:txBody>
            <a:bodyPr wrap="square" rtlCol="0">
              <a:spAutoFit/>
            </a:bodyPr>
            <a:lstStyle/>
            <a:p>
              <a:pPr algn="ctr">
                <a:lnSpc>
                  <a:spcPct val="130000"/>
                </a:lnSpc>
                <a:defRPr/>
              </a:pP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Safer mechanical system involves </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electromagnetic interlock,safe window,warming light,emergency stop,X-ray switch linkage,etc.</a:t>
              </a:r>
            </a:p>
          </p:txBody>
        </p:sp>
        <p:sp>
          <p:nvSpPr>
            <p:cNvPr id="34" name="文本框 33"/>
            <p:cNvSpPr txBox="1"/>
            <p:nvPr/>
          </p:nvSpPr>
          <p:spPr>
            <a:xfrm>
              <a:off x="1714737" y="2904667"/>
              <a:ext cx="2797342" cy="52197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Electromagnetic </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interlock</a:t>
              </a:r>
            </a:p>
          </p:txBody>
        </p:sp>
      </p:grpSp>
      <p:grpSp>
        <p:nvGrpSpPr>
          <p:cNvPr id="35" name="组合 34"/>
          <p:cNvGrpSpPr/>
          <p:nvPr/>
        </p:nvGrpSpPr>
        <p:grpSpPr>
          <a:xfrm>
            <a:off x="8403655" y="4430132"/>
            <a:ext cx="2847891" cy="1233276"/>
            <a:chOff x="1321339" y="2904667"/>
            <a:chExt cx="3584136" cy="1233276"/>
          </a:xfrm>
        </p:grpSpPr>
        <p:sp>
          <p:nvSpPr>
            <p:cNvPr id="36" name="文本框 35"/>
            <p:cNvSpPr txBox="1"/>
            <p:nvPr/>
          </p:nvSpPr>
          <p:spPr>
            <a:xfrm>
              <a:off x="1321339" y="3446428"/>
              <a:ext cx="3584136" cy="691515"/>
            </a:xfrm>
            <a:prstGeom prst="rect">
              <a:avLst/>
            </a:prstGeom>
            <a:noFill/>
          </p:spPr>
          <p:txBody>
            <a:bodyPr wrap="square" rtlCol="0">
              <a:spAutoFit/>
            </a:bodyPr>
            <a:lstStyle/>
            <a:p>
              <a:pPr algn="ctr">
                <a:lnSpc>
                  <a:spcPct val="130000"/>
                </a:lnSpc>
                <a:defRPr/>
              </a:pP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This system</a:t>
              </a:r>
              <a:r>
                <a:rPr lang="zh-CN" altLang="en-US"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 has larger loading platform to load multiple samples at once to ensure inspection efficiency by CNC programing inspection</a:t>
              </a:r>
              <a:r>
                <a:rPr lang="en-US" altLang="zh-CN" sz="1000" kern="0" dirty="0">
                  <a:gradFill flip="none" rotWithShape="1">
                    <a:gsLst>
                      <a:gs pos="0">
                        <a:schemeClr val="tx1">
                          <a:lumMod val="85000"/>
                          <a:lumOff val="15000"/>
                        </a:schemeClr>
                      </a:gs>
                      <a:gs pos="100000">
                        <a:schemeClr val="tx1">
                          <a:lumMod val="75000"/>
                          <a:lumOff val="25000"/>
                        </a:schemeClr>
                      </a:gs>
                    </a:gsLst>
                    <a:lin ang="5400000" scaled="1"/>
                    <a:tileRect/>
                  </a:gradFill>
                  <a:latin typeface="Calibri" panose="020F0502020204030204" charset="0"/>
                  <a:ea typeface="思源黑体 CN Light" panose="020B0300000000000000" pitchFamily="34" charset="-122"/>
                  <a:cs typeface="Calibri" panose="020F0502020204030204" charset="0"/>
                </a:rPr>
                <a:t>.</a:t>
              </a:r>
            </a:p>
          </p:txBody>
        </p:sp>
        <p:sp>
          <p:nvSpPr>
            <p:cNvPr id="37" name="文本框 36"/>
            <p:cNvSpPr txBox="1"/>
            <p:nvPr/>
          </p:nvSpPr>
          <p:spPr>
            <a:xfrm>
              <a:off x="1516234" y="2904667"/>
              <a:ext cx="2797341" cy="52197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gradFill flip="none" rotWithShape="1">
                    <a:gsLst>
                      <a:gs pos="0">
                        <a:prstClr val="black"/>
                      </a:gs>
                      <a:gs pos="100000">
                        <a:srgbClr val="595959"/>
                      </a:gs>
                    </a:gsLst>
                    <a:lin ang="5400000" scaled="1"/>
                    <a:tileRect/>
                  </a:gradFill>
                  <a:effectLst/>
                  <a:uLnTx/>
                  <a:uFillTx/>
                  <a:latin typeface="Verdana" panose="020B0604030504040204" charset="0"/>
                  <a:ea typeface="思源黑体 CN Medium" panose="020B0600000000000000" pitchFamily="34" charset="-122"/>
                  <a:cs typeface="Verdana" panose="020B0604030504040204" charset="0"/>
                </a:rPr>
                <a:t>CNC programing inspection</a:t>
              </a:r>
            </a:p>
          </p:txBody>
        </p:sp>
      </p:grpSp>
      <p:sp>
        <p:nvSpPr>
          <p:cNvPr id="3" name="平行四边形 2"/>
          <p:cNvSpPr/>
          <p:nvPr/>
        </p:nvSpPr>
        <p:spPr>
          <a:xfrm>
            <a:off x="818023" y="2241550"/>
            <a:ext cx="3251200" cy="1714500"/>
          </a:xfrm>
          <a:prstGeom prst="parallelogram">
            <a:avLst/>
          </a:prstGeom>
          <a:blipFill rotWithShape="1">
            <a:blip r:embed="rId2" cstate="screen"/>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平行四边形 19"/>
          <p:cNvSpPr/>
          <p:nvPr/>
        </p:nvSpPr>
        <p:spPr>
          <a:xfrm>
            <a:off x="4470400" y="2241550"/>
            <a:ext cx="3251200" cy="1714500"/>
          </a:xfrm>
          <a:prstGeom prst="parallelogram">
            <a:avLst/>
          </a:prstGeom>
          <a:blipFill rotWithShape="1">
            <a:blip r:embed="rId3"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平行四边形 20"/>
          <p:cNvSpPr/>
          <p:nvPr/>
        </p:nvSpPr>
        <p:spPr>
          <a:xfrm>
            <a:off x="8202000" y="2241550"/>
            <a:ext cx="3251200" cy="1714500"/>
          </a:xfrm>
          <a:prstGeom prst="parallelogram">
            <a:avLst/>
          </a:prstGeom>
          <a:blipFill rotWithShape="1">
            <a:blip r:embed="rId4"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0" y="0"/>
            <a:ext cx="12192000" cy="970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816610" y="1353185"/>
            <a:ext cx="3049905" cy="460375"/>
          </a:xfrm>
          <a:prstGeom prst="rect">
            <a:avLst/>
          </a:prstGeom>
          <a:noFill/>
        </p:spPr>
        <p:txBody>
          <a:bodyPr wrap="square" rtlCol="0">
            <a:spAutoFit/>
          </a:bodyPr>
          <a:lstStyle/>
          <a:p>
            <a:pPr algn="l"/>
            <a:r>
              <a:rPr lang="en-US" altLang="zh-CN" sz="2400" b="1" dirty="0">
                <a:solidFill>
                  <a:schemeClr val="tx1"/>
                </a:solidFill>
                <a:latin typeface="Verdana" panose="020B0604030504040204" charset="0"/>
                <a:ea typeface="Source Han Sans CN Bold" panose="020B0500000000000000" pitchFamily="34" charset="-128"/>
                <a:cs typeface="Verdana" panose="020B0604030504040204" charset="0"/>
              </a:rPr>
              <a:t>Main Features</a:t>
            </a:r>
          </a:p>
        </p:txBody>
      </p:sp>
      <p:sp>
        <p:nvSpPr>
          <p:cNvPr id="2" name="文本框 1"/>
          <p:cNvSpPr txBox="1"/>
          <p:nvPr/>
        </p:nvSpPr>
        <p:spPr>
          <a:xfrm>
            <a:off x="126090" y="156825"/>
            <a:ext cx="6363970" cy="768350"/>
          </a:xfrm>
          <a:prstGeom prst="rect">
            <a:avLst/>
          </a:prstGeom>
          <a:noFill/>
        </p:spPr>
        <p:txBody>
          <a:bodyPr wrap="none" rtlCol="0">
            <a:spAutoFit/>
            <a:scene3d>
              <a:camera prst="orthographicFront"/>
              <a:lightRig rig="threePt" dir="t"/>
            </a:scene3d>
          </a:bodyPr>
          <a:lstStyle/>
          <a:p>
            <a:r>
              <a:rPr kumimoji="1" lang="en-US" altLang="zh-CN" sz="4400" b="1" dirty="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FEATURE</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p:cNvGrpSpPr/>
          <p:nvPr/>
        </p:nvGrpSpPr>
        <p:grpSpPr>
          <a:xfrm>
            <a:off x="443230" y="2604770"/>
            <a:ext cx="6917056" cy="2025015"/>
            <a:chOff x="1387325" y="2984763"/>
            <a:chExt cx="7168299" cy="2025015"/>
          </a:xfrm>
        </p:grpSpPr>
        <p:sp>
          <p:nvSpPr>
            <p:cNvPr id="128" name="文本框 127"/>
            <p:cNvSpPr txBox="1"/>
            <p:nvPr/>
          </p:nvSpPr>
          <p:spPr>
            <a:xfrm>
              <a:off x="1496564" y="3446408"/>
              <a:ext cx="7059060" cy="1563370"/>
            </a:xfrm>
            <a:prstGeom prst="rect">
              <a:avLst/>
            </a:prstGeom>
            <a:noFill/>
          </p:spPr>
          <p:txBody>
            <a:bodyPr wrap="square" rtlCol="0">
              <a:spAutoFit/>
            </a:bodyPr>
            <a:lstStyle/>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endParaRPr>
            </a:p>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sym typeface="+mn-ea"/>
              </a:endParaRPr>
            </a:p>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sym typeface="+mn-ea"/>
              </a:endParaRPr>
            </a:p>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sym typeface="+mn-ea"/>
              </a:endParaRPr>
            </a:p>
            <a:p>
              <a:pPr algn="just">
                <a:lnSpc>
                  <a:spcPct val="114000"/>
                </a:lnSpc>
              </a:pPr>
              <a:r>
                <a:rPr lang="en-US" altLang="zh-CN" sz="1200" dirty="0">
                  <a:solidFill>
                    <a:schemeClr val="tx1">
                      <a:lumMod val="50000"/>
                      <a:lumOff val="50000"/>
                    </a:schemeClr>
                  </a:solidFill>
                  <a:latin typeface="Calibri" panose="020F0502020204030204" charset="0"/>
                  <a:ea typeface="+mj-ea"/>
                  <a:cs typeface="Calibri" panose="020F0502020204030204" charset="0"/>
                  <a:sym typeface="+mn-ea"/>
                </a:rPr>
                <a:t>Our X-ray machine use HAMAMATSU X-Ray tubes.Hamamatsu Group, is the world's leading optical science and optical industry company with the highest level of technology and market share.Our X-ray sources have a lifetime of 12-15 years and are currently the most stable X-ray sources in the industry and the world.</a:t>
              </a:r>
              <a:endParaRPr lang="en-US" altLang="zh-CN" sz="1200" kern="0" dirty="0">
                <a:solidFill>
                  <a:schemeClr val="tx1">
                    <a:lumMod val="50000"/>
                    <a:lumOff val="50000"/>
                  </a:schemeClr>
                </a:solidFill>
                <a:latin typeface="Calibri" panose="020F0502020204030204" charset="0"/>
                <a:ea typeface="+mj-ea"/>
                <a:cs typeface="Calibri" panose="020F0502020204030204" charset="0"/>
                <a:sym typeface="+mn-ea"/>
              </a:endParaRPr>
            </a:p>
          </p:txBody>
        </p:sp>
        <p:sp>
          <p:nvSpPr>
            <p:cNvPr id="129" name="文本框 128"/>
            <p:cNvSpPr txBox="1"/>
            <p:nvPr/>
          </p:nvSpPr>
          <p:spPr>
            <a:xfrm>
              <a:off x="1387325" y="2984763"/>
              <a:ext cx="3371923" cy="39878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tx1">
                      <a:lumMod val="65000"/>
                      <a:lumOff val="35000"/>
                    </a:schemeClr>
                  </a:solidFill>
                  <a:effectLst/>
                  <a:uLnTx/>
                  <a:uFillTx/>
                  <a:latin typeface="Verdana" panose="020B0604030504040204" charset="0"/>
                  <a:ea typeface="思源黑体 CN Medium" panose="020B0600000000000000" pitchFamily="34" charset="-122"/>
                  <a:cs typeface="Verdana" panose="020B0604030504040204" charset="0"/>
                </a:rPr>
                <a:t>Closed X-ray source</a:t>
              </a:r>
            </a:p>
          </p:txBody>
        </p:sp>
      </p:grpSp>
      <p:sp>
        <p:nvSpPr>
          <p:cNvPr id="45" name="文本框 44"/>
          <p:cNvSpPr txBox="1"/>
          <p:nvPr/>
        </p:nvSpPr>
        <p:spPr>
          <a:xfrm>
            <a:off x="818023" y="101600"/>
            <a:ext cx="2103320" cy="521970"/>
          </a:xfrm>
          <a:prstGeom prst="rect">
            <a:avLst/>
          </a:prstGeom>
          <a:noFill/>
        </p:spPr>
        <p:txBody>
          <a:bodyPr wrap="square" rtlCol="0">
            <a:spAutoFit/>
          </a:bodyPr>
          <a:lstStyle/>
          <a:p>
            <a:pPr algn="dist"/>
            <a:r>
              <a:rPr lang="zh-CN" altLang="en-US" sz="2800" b="1" dirty="0">
                <a:solidFill>
                  <a:schemeClr val="bg1"/>
                </a:solidFill>
                <a:latin typeface="Source Han Sans CN Bold" panose="020B0500000000000000" pitchFamily="34" charset="-128"/>
                <a:ea typeface="Source Han Sans CN Bold" panose="020B0500000000000000" pitchFamily="34" charset="-128"/>
              </a:rPr>
              <a:t>公司介绍</a:t>
            </a:r>
          </a:p>
        </p:txBody>
      </p:sp>
      <p:sp>
        <p:nvSpPr>
          <p:cNvPr id="3" name="椭圆 2"/>
          <p:cNvSpPr/>
          <p:nvPr/>
        </p:nvSpPr>
        <p:spPr>
          <a:xfrm>
            <a:off x="7825022" y="2182225"/>
            <a:ext cx="3440217" cy="3440217"/>
          </a:xfrm>
          <a:prstGeom prst="ellipse">
            <a:avLst/>
          </a:prstGeom>
          <a:blipFill rotWithShape="1">
            <a:blip r:embed="rId2"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descr="1"/>
          <p:cNvPicPr>
            <a:picLocks noChangeAspect="1"/>
          </p:cNvPicPr>
          <p:nvPr/>
        </p:nvPicPr>
        <p:blipFill>
          <a:blip r:embed="rId3" cstate="print"/>
          <a:stretch>
            <a:fillRect/>
          </a:stretch>
        </p:blipFill>
        <p:spPr>
          <a:xfrm>
            <a:off x="8939530" y="5734050"/>
            <a:ext cx="2326005" cy="340995"/>
          </a:xfrm>
          <a:prstGeom prst="rect">
            <a:avLst/>
          </a:prstGeom>
        </p:spPr>
      </p:pic>
      <p:sp>
        <p:nvSpPr>
          <p:cNvPr id="8" name="矩形 7"/>
          <p:cNvSpPr/>
          <p:nvPr/>
        </p:nvSpPr>
        <p:spPr>
          <a:xfrm>
            <a:off x="0" y="2540"/>
            <a:ext cx="12192000" cy="970915"/>
          </a:xfrm>
          <a:prstGeom prst="rect">
            <a:avLst/>
          </a:pr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816610" y="1353185"/>
            <a:ext cx="3049905" cy="460375"/>
          </a:xfrm>
          <a:prstGeom prst="rect">
            <a:avLst/>
          </a:prstGeom>
          <a:noFill/>
        </p:spPr>
        <p:txBody>
          <a:bodyPr wrap="square" rtlCol="0">
            <a:spAutoFit/>
          </a:bodyPr>
          <a:lstStyle/>
          <a:p>
            <a:pPr algn="l"/>
            <a:r>
              <a:rPr lang="en-US" altLang="zh-CN" sz="2400" b="1" dirty="0">
                <a:solidFill>
                  <a:schemeClr val="tx1"/>
                </a:solidFill>
                <a:latin typeface="Verdana" panose="020B0604030504040204" charset="0"/>
                <a:ea typeface="Source Han Sans CN Bold" panose="020B0500000000000000" pitchFamily="34" charset="-128"/>
                <a:cs typeface="Verdana" panose="020B0604030504040204" charset="0"/>
              </a:rPr>
              <a:t>Core Part </a:t>
            </a:r>
            <a:r>
              <a:rPr lang="en-US" altLang="zh-CN" sz="2400" b="1" dirty="0">
                <a:solidFill>
                  <a:schemeClr val="tx1"/>
                </a:solidFill>
                <a:latin typeface="微软雅黑" panose="020B0503020204020204" charset="-122"/>
                <a:ea typeface="微软雅黑" panose="020B0503020204020204" charset="-122"/>
                <a:cs typeface="Verdana" panose="020B0604030504040204" charset="0"/>
              </a:rPr>
              <a:t>Ⅰ</a:t>
            </a:r>
          </a:p>
        </p:txBody>
      </p:sp>
      <p:sp>
        <p:nvSpPr>
          <p:cNvPr id="4" name="文本框 3"/>
          <p:cNvSpPr txBox="1"/>
          <p:nvPr/>
        </p:nvSpPr>
        <p:spPr>
          <a:xfrm>
            <a:off x="126090" y="156825"/>
            <a:ext cx="9255125" cy="768350"/>
          </a:xfrm>
          <a:prstGeom prst="rect">
            <a:avLst/>
          </a:prstGeom>
          <a:noFill/>
        </p:spPr>
        <p:txBody>
          <a:bodyPr wrap="none" rtlCol="0">
            <a:spAutoFit/>
          </a:bodyPr>
          <a:lstStyle/>
          <a:p>
            <a:r>
              <a:rPr kumimoji="1" lang="en-US" altLang="zh-CN" sz="4400" b="1">
                <a:solidFill>
                  <a:schemeClr val="bg1">
                    <a:alpha val="10000"/>
                  </a:schemeClr>
                </a:solidFill>
                <a:effectLst>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CORE TECHNOLOGY</a:t>
            </a:r>
          </a:p>
        </p:txBody>
      </p:sp>
      <p:sp>
        <p:nvSpPr>
          <p:cNvPr id="12" name="矩形 11"/>
          <p:cNvSpPr/>
          <p:nvPr/>
        </p:nvSpPr>
        <p:spPr>
          <a:xfrm>
            <a:off x="615950" y="5998845"/>
            <a:ext cx="6671945"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0-#ppt_w/2"/>
                                          </p:val>
                                        </p:tav>
                                        <p:tav tm="100000">
                                          <p:val>
                                            <p:strVal val="#ppt_x"/>
                                          </p:val>
                                        </p:tav>
                                      </p:tavLst>
                                    </p:anim>
                                    <p:anim calcmode="lin" valueType="num">
                                      <p:cBhvr additive="base">
                                        <p:cTn id="8" dur="500" fill="hold"/>
                                        <p:tgtEl>
                                          <p:spTgt spid="12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818023" y="101600"/>
            <a:ext cx="2103320" cy="521970"/>
          </a:xfrm>
          <a:prstGeom prst="rect">
            <a:avLst/>
          </a:prstGeom>
          <a:noFill/>
        </p:spPr>
        <p:txBody>
          <a:bodyPr wrap="square" rtlCol="0">
            <a:spAutoFit/>
          </a:bodyPr>
          <a:lstStyle/>
          <a:p>
            <a:pPr algn="dist"/>
            <a:r>
              <a:rPr lang="zh-CN" altLang="en-US" sz="2800" b="1" dirty="0">
                <a:solidFill>
                  <a:schemeClr val="bg1"/>
                </a:solidFill>
                <a:latin typeface="Source Han Sans CN Bold" panose="020B0500000000000000" pitchFamily="34" charset="-128"/>
                <a:ea typeface="Source Han Sans CN Bold" panose="020B0500000000000000" pitchFamily="34" charset="-128"/>
              </a:rPr>
              <a:t>企业文化</a:t>
            </a:r>
          </a:p>
        </p:txBody>
      </p:sp>
      <p:sp>
        <p:nvSpPr>
          <p:cNvPr id="6" name="椭圆 5"/>
          <p:cNvSpPr/>
          <p:nvPr/>
        </p:nvSpPr>
        <p:spPr>
          <a:xfrm>
            <a:off x="1016639" y="1888228"/>
            <a:ext cx="3875256" cy="3875256"/>
          </a:xfrm>
          <a:prstGeom prst="ellipse">
            <a:avLst/>
          </a:prstGeom>
          <a:blipFill rotWithShape="1">
            <a:blip r:embed="rId2" cstate="screen"/>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descr="iray logo"/>
          <p:cNvPicPr>
            <a:picLocks noChangeAspect="1"/>
          </p:cNvPicPr>
          <p:nvPr/>
        </p:nvPicPr>
        <p:blipFill>
          <a:blip r:embed="rId3" cstate="print"/>
          <a:stretch>
            <a:fillRect/>
          </a:stretch>
        </p:blipFill>
        <p:spPr>
          <a:xfrm>
            <a:off x="817880" y="4638675"/>
            <a:ext cx="1573530" cy="1279525"/>
          </a:xfrm>
          <a:prstGeom prst="rect">
            <a:avLst/>
          </a:prstGeom>
        </p:spPr>
      </p:pic>
      <p:grpSp>
        <p:nvGrpSpPr>
          <p:cNvPr id="127" name="组合 126"/>
          <p:cNvGrpSpPr/>
          <p:nvPr/>
        </p:nvGrpSpPr>
        <p:grpSpPr>
          <a:xfrm>
            <a:off x="5147945" y="2555240"/>
            <a:ext cx="6465570" cy="2244090"/>
            <a:chOff x="1241893" y="2984763"/>
            <a:chExt cx="6700414" cy="2244090"/>
          </a:xfrm>
        </p:grpSpPr>
        <p:sp>
          <p:nvSpPr>
            <p:cNvPr id="128" name="文本框 127"/>
            <p:cNvSpPr txBox="1"/>
            <p:nvPr/>
          </p:nvSpPr>
          <p:spPr>
            <a:xfrm>
              <a:off x="1241893" y="3455298"/>
              <a:ext cx="6700414" cy="1773555"/>
            </a:xfrm>
            <a:prstGeom prst="rect">
              <a:avLst/>
            </a:prstGeom>
            <a:noFill/>
          </p:spPr>
          <p:txBody>
            <a:bodyPr wrap="square" rtlCol="0">
              <a:spAutoFit/>
            </a:bodyPr>
            <a:lstStyle/>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endParaRPr>
            </a:p>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sym typeface="+mn-ea"/>
              </a:endParaRPr>
            </a:p>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sym typeface="+mn-ea"/>
              </a:endParaRPr>
            </a:p>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sym typeface="+mn-ea"/>
              </a:endParaRPr>
            </a:p>
            <a:p>
              <a:pPr algn="just">
                <a:lnSpc>
                  <a:spcPct val="114000"/>
                </a:lnSpc>
              </a:pPr>
              <a:r>
                <a:rPr lang="en-US" altLang="zh-CN" sz="1200" dirty="0">
                  <a:solidFill>
                    <a:schemeClr val="tx1">
                      <a:lumMod val="50000"/>
                      <a:lumOff val="50000"/>
                    </a:schemeClr>
                  </a:solidFill>
                  <a:latin typeface="Calibri" panose="020F0502020204030204" charset="0"/>
                  <a:ea typeface="+mj-ea"/>
                  <a:cs typeface="Calibri" panose="020F0502020204030204" charset="0"/>
                  <a:sym typeface="+mn-ea"/>
                </a:rPr>
                <a:t>iRay Technology is the biggest brand of flat panel detectors in China. Its X-ray FPD have excellent cost performance and have reached the world's leading level in terms of image performance, quality stability and reliability, and are exported to more than 70 countries and regions in Asia, America and Europe, with currently global market share of 12.91%, ranking third in the world.</a:t>
              </a:r>
              <a:endParaRPr lang="en-US" altLang="zh-CN" sz="1200" kern="0" dirty="0">
                <a:solidFill>
                  <a:schemeClr val="tx1">
                    <a:lumMod val="50000"/>
                    <a:lumOff val="50000"/>
                  </a:schemeClr>
                </a:solidFill>
                <a:latin typeface="Calibri" panose="020F0502020204030204" charset="0"/>
                <a:ea typeface="+mj-ea"/>
                <a:cs typeface="Calibri" panose="020F0502020204030204" charset="0"/>
                <a:sym typeface="+mn-ea"/>
              </a:endParaRPr>
            </a:p>
          </p:txBody>
        </p:sp>
        <p:sp>
          <p:nvSpPr>
            <p:cNvPr id="129" name="文本框 128"/>
            <p:cNvSpPr txBox="1"/>
            <p:nvPr/>
          </p:nvSpPr>
          <p:spPr>
            <a:xfrm>
              <a:off x="1387325" y="2984763"/>
              <a:ext cx="4032620" cy="39878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tx1">
                      <a:lumMod val="65000"/>
                      <a:lumOff val="35000"/>
                    </a:schemeClr>
                  </a:solidFill>
                  <a:effectLst/>
                  <a:uLnTx/>
                  <a:uFillTx/>
                  <a:latin typeface="Verdana" panose="020B0604030504040204" charset="0"/>
                  <a:ea typeface="思源黑体 CN Medium" panose="020B0600000000000000" pitchFamily="34" charset="-122"/>
                  <a:cs typeface="Verdana" panose="020B0604030504040204" charset="0"/>
                </a:rPr>
                <a:t>Digital flat-panel detector</a:t>
              </a:r>
            </a:p>
          </p:txBody>
        </p:sp>
      </p:grpSp>
      <p:sp>
        <p:nvSpPr>
          <p:cNvPr id="8" name="矩形 7"/>
          <p:cNvSpPr/>
          <p:nvPr/>
        </p:nvSpPr>
        <p:spPr>
          <a:xfrm>
            <a:off x="0" y="2540"/>
            <a:ext cx="12192000" cy="970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816610" y="1353185"/>
            <a:ext cx="3049905" cy="460375"/>
          </a:xfrm>
          <a:prstGeom prst="rect">
            <a:avLst/>
          </a:prstGeom>
          <a:noFill/>
        </p:spPr>
        <p:txBody>
          <a:bodyPr wrap="square" rtlCol="0">
            <a:spAutoFit/>
          </a:bodyPr>
          <a:lstStyle/>
          <a:p>
            <a:pPr algn="l"/>
            <a:r>
              <a:rPr lang="en-US" altLang="zh-CN" sz="2400" b="1" dirty="0">
                <a:solidFill>
                  <a:schemeClr val="tx1"/>
                </a:solidFill>
                <a:latin typeface="Verdana" panose="020B0604030504040204" charset="0"/>
                <a:ea typeface="Source Han Sans CN Bold" panose="020B0500000000000000" pitchFamily="34" charset="-128"/>
                <a:cs typeface="Verdana" panose="020B0604030504040204" charset="0"/>
              </a:rPr>
              <a:t>Core Part </a:t>
            </a:r>
            <a:r>
              <a:rPr lang="en-US" altLang="zh-CN" sz="2400" b="1" dirty="0">
                <a:solidFill>
                  <a:schemeClr val="tx1"/>
                </a:solidFill>
                <a:latin typeface="微软雅黑" panose="020B0503020204020204" charset="-122"/>
                <a:ea typeface="微软雅黑" panose="020B0503020204020204" charset="-122"/>
                <a:cs typeface="Verdana" panose="020B0604030504040204" charset="0"/>
              </a:rPr>
              <a:t>Ⅱ</a:t>
            </a:r>
          </a:p>
        </p:txBody>
      </p:sp>
      <p:sp>
        <p:nvSpPr>
          <p:cNvPr id="12" name="矩形 11"/>
          <p:cNvSpPr/>
          <p:nvPr/>
        </p:nvSpPr>
        <p:spPr>
          <a:xfrm>
            <a:off x="5147945" y="5998845"/>
            <a:ext cx="6353810"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 name="文本框 2"/>
          <p:cNvSpPr txBox="1"/>
          <p:nvPr/>
        </p:nvSpPr>
        <p:spPr>
          <a:xfrm>
            <a:off x="126090" y="156825"/>
            <a:ext cx="9255125" cy="768350"/>
          </a:xfrm>
          <a:prstGeom prst="rect">
            <a:avLst/>
          </a:prstGeom>
          <a:noFill/>
        </p:spPr>
        <p:txBody>
          <a:bodyPr wrap="none" rtlCol="0">
            <a:spAutoFit/>
            <a:scene3d>
              <a:camera prst="orthographicFront"/>
              <a:lightRig rig="threePt" dir="t"/>
            </a:scene3d>
          </a:bodyPr>
          <a:lstStyle/>
          <a:p>
            <a:r>
              <a:rPr kumimoji="1" lang="en-US" altLang="zh-CN" sz="4400" b="1" dirty="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CORE TECHNOLOGY</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0-#ppt_w/2"/>
                                          </p:val>
                                        </p:tav>
                                        <p:tav tm="100000">
                                          <p:val>
                                            <p:strVal val="#ppt_x"/>
                                          </p:val>
                                        </p:tav>
                                      </p:tavLst>
                                    </p:anim>
                                    <p:anim calcmode="lin" valueType="num">
                                      <p:cBhvr additive="base">
                                        <p:cTn id="8" dur="500" fill="hold"/>
                                        <p:tgtEl>
                                          <p:spTgt spid="12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p:cNvGrpSpPr/>
          <p:nvPr/>
        </p:nvGrpSpPr>
        <p:grpSpPr>
          <a:xfrm>
            <a:off x="443230" y="2604770"/>
            <a:ext cx="6931026" cy="2866390"/>
            <a:chOff x="1387325" y="2984763"/>
            <a:chExt cx="7182776" cy="2866390"/>
          </a:xfrm>
        </p:grpSpPr>
        <p:sp>
          <p:nvSpPr>
            <p:cNvPr id="128" name="文本框 127"/>
            <p:cNvSpPr txBox="1"/>
            <p:nvPr/>
          </p:nvSpPr>
          <p:spPr>
            <a:xfrm>
              <a:off x="1496564" y="3446408"/>
              <a:ext cx="7073537" cy="2404745"/>
            </a:xfrm>
            <a:prstGeom prst="rect">
              <a:avLst/>
            </a:prstGeom>
            <a:noFill/>
          </p:spPr>
          <p:txBody>
            <a:bodyPr wrap="square" rtlCol="0">
              <a:spAutoFit/>
            </a:bodyPr>
            <a:lstStyle/>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endParaRPr>
            </a:p>
            <a:p>
              <a:pPr algn="just">
                <a:lnSpc>
                  <a:spcPct val="114000"/>
                </a:lnSpc>
              </a:pPr>
              <a:r>
                <a:rPr lang="en-US" altLang="zh-CN" sz="1200" dirty="0">
                  <a:solidFill>
                    <a:schemeClr val="tx1">
                      <a:lumMod val="50000"/>
                      <a:lumOff val="50000"/>
                    </a:schemeClr>
                  </a:solidFill>
                  <a:latin typeface="Calibri" panose="020F0502020204030204" charset="0"/>
                  <a:ea typeface="+mj-ea"/>
                  <a:cs typeface="Calibri" panose="020F0502020204030204" charset="0"/>
                </a:rPr>
                <a:t>Our powerful software is designed by independent R&amp;D to use friendly for faster visualization and inspection. It produces the most realistic and vivd X-ray images available today.That’s due to its unique ability to focus on inspection area and achieve clear visual fault detection with less artifacts.The powerful software enables optimized automated X-ray and 2.5D industrial quality inspections,delivering even more accurate results. </a:t>
              </a:r>
            </a:p>
            <a:p>
              <a:pPr algn="just">
                <a:lnSpc>
                  <a:spcPct val="114000"/>
                </a:lnSpc>
              </a:pPr>
              <a:endParaRPr lang="en-US" altLang="zh-CN" sz="1200" dirty="0">
                <a:solidFill>
                  <a:schemeClr val="tx1">
                    <a:lumMod val="50000"/>
                    <a:lumOff val="50000"/>
                  </a:schemeClr>
                </a:solidFill>
                <a:latin typeface="Calibri" panose="020F0502020204030204" charset="0"/>
                <a:ea typeface="+mj-ea"/>
                <a:cs typeface="Calibri" panose="020F0502020204030204" charset="0"/>
              </a:endParaRPr>
            </a:p>
            <a:p>
              <a:pPr algn="just">
                <a:lnSpc>
                  <a:spcPct val="114000"/>
                </a:lnSpc>
              </a:pPr>
              <a:r>
                <a:rPr lang="en-US" altLang="zh-CN" sz="1200" dirty="0">
                  <a:solidFill>
                    <a:schemeClr val="tx1">
                      <a:lumMod val="50000"/>
                      <a:lumOff val="50000"/>
                    </a:schemeClr>
                  </a:solidFill>
                  <a:latin typeface="Calibri" panose="020F0502020204030204" charset="0"/>
                  <a:ea typeface="+mj-ea"/>
                  <a:cs typeface="Calibri" panose="020F0502020204030204" charset="0"/>
                </a:rPr>
                <a:t>The software also configures valuable multiple measurement toolbars:distance,distance ratio, line spacing,angle,arrow mark,circle radius,point distance,center distance, circumference, hand-drawn polygon, hand- drawn free-form,add text description,area,roundness,total bubble ratio,maximum bubble ratio,width,height,gray scale,movement and so on.</a:t>
              </a:r>
            </a:p>
          </p:txBody>
        </p:sp>
        <p:sp>
          <p:nvSpPr>
            <p:cNvPr id="129" name="文本框 128"/>
            <p:cNvSpPr txBox="1"/>
            <p:nvPr/>
          </p:nvSpPr>
          <p:spPr>
            <a:xfrm>
              <a:off x="1387325" y="2984763"/>
              <a:ext cx="5495498" cy="398780"/>
            </a:xfrm>
            <a:prstGeom prst="rect">
              <a:avLst/>
            </a:prstGeom>
            <a:noFill/>
          </p:spPr>
          <p:txBody>
            <a:bodyPr wrap="square" rtlCol="0">
              <a:spAutoFit/>
            </a:bodyPr>
            <a:lstStyle>
              <a:defPPr>
                <a:defRPr lang="en-US"/>
              </a:defPPr>
              <a:lvl1pPr algn="ctr">
                <a:defRPr sz="2800" b="1">
                  <a:gradFill flip="none" rotWithShape="1">
                    <a:gsLst>
                      <a:gs pos="0">
                        <a:schemeClr val="tx1"/>
                      </a:gs>
                      <a:gs pos="100000">
                        <a:schemeClr val="accent2"/>
                      </a:gs>
                    </a:gsLst>
                    <a:lin ang="5400000" scaled="1"/>
                    <a:tileRect/>
                  </a:gradFill>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tx1">
                      <a:lumMod val="65000"/>
                      <a:lumOff val="35000"/>
                    </a:schemeClr>
                  </a:solidFill>
                  <a:effectLst/>
                  <a:uLnTx/>
                  <a:uFillTx/>
                  <a:latin typeface="Verdana" panose="020B0604030504040204" charset="0"/>
                  <a:ea typeface="思源黑体 CN Medium" panose="020B0600000000000000" pitchFamily="34" charset="-122"/>
                  <a:cs typeface="Verdana" panose="020B0604030504040204" charset="0"/>
                </a:rPr>
                <a:t>Good performance X-ray software</a:t>
              </a:r>
            </a:p>
          </p:txBody>
        </p:sp>
      </p:grpSp>
      <p:sp>
        <p:nvSpPr>
          <p:cNvPr id="45" name="文本框 44"/>
          <p:cNvSpPr txBox="1"/>
          <p:nvPr/>
        </p:nvSpPr>
        <p:spPr>
          <a:xfrm>
            <a:off x="818023" y="101600"/>
            <a:ext cx="2103320" cy="521970"/>
          </a:xfrm>
          <a:prstGeom prst="rect">
            <a:avLst/>
          </a:prstGeom>
          <a:noFill/>
        </p:spPr>
        <p:txBody>
          <a:bodyPr wrap="square" rtlCol="0">
            <a:spAutoFit/>
          </a:bodyPr>
          <a:lstStyle/>
          <a:p>
            <a:pPr algn="dist"/>
            <a:r>
              <a:rPr lang="zh-CN" altLang="en-US" sz="2800" b="1" dirty="0">
                <a:solidFill>
                  <a:schemeClr val="bg1"/>
                </a:solidFill>
                <a:latin typeface="Source Han Sans CN Bold" panose="020B0500000000000000" pitchFamily="34" charset="-128"/>
                <a:ea typeface="Source Han Sans CN Bold" panose="020B0500000000000000" pitchFamily="34" charset="-128"/>
              </a:rPr>
              <a:t>公司介绍</a:t>
            </a:r>
          </a:p>
        </p:txBody>
      </p:sp>
      <p:sp>
        <p:nvSpPr>
          <p:cNvPr id="3" name="椭圆 2"/>
          <p:cNvSpPr/>
          <p:nvPr/>
        </p:nvSpPr>
        <p:spPr>
          <a:xfrm>
            <a:off x="7825022" y="2182225"/>
            <a:ext cx="3440217" cy="3440217"/>
          </a:xfrm>
          <a:prstGeom prst="ellipse">
            <a:avLst/>
          </a:prstGeom>
          <a:blipFill rotWithShape="1">
            <a:blip r:embed="rId2"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0" y="2540"/>
            <a:ext cx="12192000" cy="970915"/>
          </a:xfrm>
          <a:prstGeom prst="rect">
            <a:avLst/>
          </a:prstGeom>
          <a:gradFill>
            <a:gsLst>
              <a:gs pos="0">
                <a:srgbClr val="0070C0"/>
              </a:gs>
              <a:gs pos="100000">
                <a:srgbClr val="00206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816610" y="1353185"/>
            <a:ext cx="3049905" cy="460375"/>
          </a:xfrm>
          <a:prstGeom prst="rect">
            <a:avLst/>
          </a:prstGeom>
          <a:noFill/>
        </p:spPr>
        <p:txBody>
          <a:bodyPr wrap="square" rtlCol="0">
            <a:spAutoFit/>
          </a:bodyPr>
          <a:lstStyle/>
          <a:p>
            <a:pPr algn="l"/>
            <a:r>
              <a:rPr lang="en-US" altLang="zh-CN" sz="2400" b="1" dirty="0">
                <a:solidFill>
                  <a:schemeClr val="tx1"/>
                </a:solidFill>
                <a:latin typeface="Verdana" panose="020B0604030504040204" charset="0"/>
                <a:ea typeface="Source Han Sans CN Bold" panose="020B0500000000000000" pitchFamily="34" charset="-128"/>
                <a:cs typeface="Verdana" panose="020B0604030504040204" charset="0"/>
              </a:rPr>
              <a:t>Core Software </a:t>
            </a:r>
            <a:r>
              <a:rPr lang="en-US" altLang="zh-CN" sz="2400" b="1" dirty="0">
                <a:solidFill>
                  <a:schemeClr val="tx1"/>
                </a:solidFill>
                <a:latin typeface="微软雅黑" panose="020B0503020204020204" charset="-122"/>
                <a:ea typeface="微软雅黑" panose="020B0503020204020204" charset="-122"/>
                <a:cs typeface="Verdana" panose="020B0604030504040204" charset="0"/>
              </a:rPr>
              <a:t>Ⅲ</a:t>
            </a:r>
          </a:p>
        </p:txBody>
      </p:sp>
      <p:sp>
        <p:nvSpPr>
          <p:cNvPr id="4" name="文本框 3"/>
          <p:cNvSpPr txBox="1"/>
          <p:nvPr/>
        </p:nvSpPr>
        <p:spPr>
          <a:xfrm>
            <a:off x="126090" y="156825"/>
            <a:ext cx="9255125" cy="768350"/>
          </a:xfrm>
          <a:prstGeom prst="rect">
            <a:avLst/>
          </a:prstGeom>
          <a:noFill/>
        </p:spPr>
        <p:txBody>
          <a:bodyPr wrap="none" rtlCol="0">
            <a:spAutoFit/>
          </a:bodyPr>
          <a:lstStyle/>
          <a:p>
            <a:r>
              <a:rPr kumimoji="1" lang="en-US" altLang="zh-CN" sz="4400" b="1">
                <a:solidFill>
                  <a:schemeClr val="bg1">
                    <a:alpha val="10000"/>
                  </a:schemeClr>
                </a:solidFill>
                <a:effectLst>
                  <a:reflection blurRad="6350" stA="55000" endA="300" endPos="45500" dir="5400000" sy="-100000" algn="bl" rotWithShape="0"/>
                </a:effectLst>
                <a:latin typeface="Source Han Sans CN Bold" panose="020B0500000000000000" pitchFamily="34" charset="-128"/>
                <a:ea typeface="Source Han Sans CN Bold" panose="020B0500000000000000" pitchFamily="34" charset="-128"/>
              </a:rPr>
              <a:t>X RAY SYSTEM CORE TECHNOLOGY</a:t>
            </a:r>
          </a:p>
        </p:txBody>
      </p:sp>
      <p:sp>
        <p:nvSpPr>
          <p:cNvPr id="12" name="矩形 11"/>
          <p:cNvSpPr/>
          <p:nvPr/>
        </p:nvSpPr>
        <p:spPr>
          <a:xfrm>
            <a:off x="615950" y="5998845"/>
            <a:ext cx="6671945"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0-#ppt_w/2"/>
                                          </p:val>
                                        </p:tav>
                                        <p:tav tm="100000">
                                          <p:val>
                                            <p:strVal val="#ppt_x"/>
                                          </p:val>
                                        </p:tav>
                                      </p:tavLst>
                                    </p:anim>
                                    <p:anim calcmode="lin" valueType="num">
                                      <p:cBhvr additive="base">
                                        <p:cTn id="8" dur="500" fill="hold"/>
                                        <p:tgtEl>
                                          <p:spTgt spid="12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42,&quot;width&quot;:3844}"/>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41,&quot;width&quot;:384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840,&quot;width&quot;:385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42,&quot;width&quot;:3844}"/>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41,&quot;width&quot;:3843}"/>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dbac9ceb-af10-418d-8bba-d3615aba1cda}"/>
  <p:tag name="KSO_WM_UNIT_VALUE" val="1024*2213"/>
  <p:tag name="KSO_WM_UNIT_HIGHLIGHT" val="0"/>
  <p:tag name="KSO_WM_UNIT_COMPATIBLE" val="0"/>
  <p:tag name="KSO_WM_UNIT_DIAGRAM_ISNUMVISUAL" val="0"/>
  <p:tag name="KSO_WM_UNIT_DIAGRAM_ISREFERUNIT" val="0"/>
  <p:tag name="KSO_WM_UNIT_TYPE" val="β"/>
  <p:tag name="KSO_WM_UNIT_INDEX" val="1"/>
  <p:tag name="KSO_WM_UNIT_ID" val="mixed20203794_1*β*1"/>
  <p:tag name="KSO_WM_TEMPLATE_CATEGORY" val="mixed"/>
  <p:tag name="KSO_WM_TEMPLATE_INDEX" val="20203794"/>
  <p:tag name="KSO_WM_UNIT_LAYERLEVEL" val="1"/>
  <p:tag name="KSO_WM_TAG_VERSION" val="1.0"/>
  <p:tag name="KSO_WM_BEAUTIFY_FLAG" val="#wm#"/>
  <p:tag name="TABLE_ENDDRAG_ORIGIN_RECT" val="871*359"/>
  <p:tag name="TABLE_ENDDRAG_RECT" val="62*76*871*359"/>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dbac9ceb-af10-418d-8bba-d3615aba1cda}"/>
  <p:tag name="KSO_WM_UNIT_VALUE" val="1024*2213"/>
  <p:tag name="KSO_WM_UNIT_HIGHLIGHT" val="0"/>
  <p:tag name="KSO_WM_UNIT_COMPATIBLE" val="0"/>
  <p:tag name="KSO_WM_UNIT_DIAGRAM_ISNUMVISUAL" val="0"/>
  <p:tag name="KSO_WM_UNIT_DIAGRAM_ISREFERUNIT" val="0"/>
  <p:tag name="KSO_WM_UNIT_TYPE" val="β"/>
  <p:tag name="KSO_WM_UNIT_INDEX" val="1"/>
  <p:tag name="KSO_WM_UNIT_ID" val="mixed20203794_1*β*1"/>
  <p:tag name="KSO_WM_TEMPLATE_CATEGORY" val="mixed"/>
  <p:tag name="KSO_WM_TEMPLATE_INDEX" val="20203794"/>
  <p:tag name="KSO_WM_UNIT_LAYERLEVEL" val="1"/>
  <p:tag name="KSO_WM_TAG_VERSION" val="1.0"/>
  <p:tag name="KSO_WM_BEAUTIFY_FLAG" val="#wm#"/>
  <p:tag name="TABLE_ENDDRAG_ORIGIN_RECT" val="871*359"/>
  <p:tag name="TABLE_ENDDRAG_RECT" val="62*76*871*35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1016</Words>
  <Application>Microsoft Office PowerPoint</Application>
  <PresentationFormat>宽屏</PresentationFormat>
  <Paragraphs>182</Paragraphs>
  <Slides>12</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12</vt:i4>
      </vt:variant>
    </vt:vector>
  </HeadingPairs>
  <TitlesOfParts>
    <vt:vector size="21" baseType="lpstr">
      <vt:lpstr>Humanst521 BT</vt:lpstr>
      <vt:lpstr>Source Han Sans CN Bold</vt:lpstr>
      <vt:lpstr>Source Han Sans CN Regular</vt:lpstr>
      <vt:lpstr>等线</vt:lpstr>
      <vt:lpstr>微软雅黑</vt:lpstr>
      <vt:lpstr>Arial</vt:lpstr>
      <vt:lpstr>Calibri</vt:lpstr>
      <vt:lpstr>Verdana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崔 志彬</dc:creator>
  <cp:lastModifiedBy>jianfu wu</cp:lastModifiedBy>
  <cp:revision>81</cp:revision>
  <dcterms:created xsi:type="dcterms:W3CDTF">2020-03-25T08:53:00Z</dcterms:created>
  <dcterms:modified xsi:type="dcterms:W3CDTF">2024-09-26T08:58:45Z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8D602C6A73E04184852863EFA86DF56E</vt:lpwstr>
  </property>
  <property fmtid="{D5CDD505-2E9C-101B-9397-08002B2CF9AE}" pid="3" name="KSOProductBuildVer">
    <vt:lpwstr>2052-11.1.0.11392</vt:lpwstr>
  </property>
</Properties>
</file>